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339" r:id="rId3"/>
    <p:sldId id="306" r:id="rId4"/>
    <p:sldId id="329" r:id="rId5"/>
    <p:sldId id="331" r:id="rId6"/>
    <p:sldId id="340" r:id="rId7"/>
    <p:sldId id="330" r:id="rId8"/>
    <p:sldId id="332" r:id="rId9"/>
    <p:sldId id="333" r:id="rId10"/>
    <p:sldId id="327" r:id="rId11"/>
    <p:sldId id="337" r:id="rId12"/>
    <p:sldId id="335" r:id="rId13"/>
    <p:sldId id="336" r:id="rId14"/>
    <p:sldId id="328" r:id="rId15"/>
    <p:sldId id="338" r:id="rId16"/>
    <p:sldId id="334" r:id="rId17"/>
    <p:sldId id="342" r:id="rId18"/>
    <p:sldId id="343" r:id="rId19"/>
    <p:sldId id="344" r:id="rId20"/>
    <p:sldId id="345" r:id="rId21"/>
    <p:sldId id="346" r:id="rId22"/>
    <p:sldId id="341" r:id="rId23"/>
    <p:sldId id="318" r:id="rId24"/>
    <p:sldId id="347" r:id="rId25"/>
    <p:sldId id="348" r:id="rId26"/>
    <p:sldId id="27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74"/>
    <p:restoredTop sz="94430"/>
  </p:normalViewPr>
  <p:slideViewPr>
    <p:cSldViewPr snapToGrid="0" snapToObjects="1">
      <p:cViewPr>
        <p:scale>
          <a:sx n="121" d="100"/>
          <a:sy n="121" d="100"/>
        </p:scale>
        <p:origin x="92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4" d="100"/>
          <a:sy n="104" d="100"/>
        </p:scale>
        <p:origin x="329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E7935B-86E3-5F49-846C-653ECE62AE79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7128EAC-2D02-C44B-A2B1-AA7EF61FD30B}">
      <dgm:prSet/>
      <dgm:spPr>
        <a:solidFill>
          <a:schemeClr val="accent2"/>
        </a:solidFill>
      </dgm:spPr>
      <dgm:t>
        <a:bodyPr/>
        <a:lstStyle/>
        <a:p>
          <a:pPr rtl="0"/>
          <a:r>
            <a:rPr kumimoji="1" lang="zh-CN" altLang="en-US" dirty="0" smtClean="0"/>
            <a:t>盛科</a:t>
          </a:r>
          <a:r>
            <a:rPr kumimoji="1" lang="en-US" altLang="zh-CN" dirty="0" smtClean="0"/>
            <a:t>5G</a:t>
          </a:r>
          <a:r>
            <a:rPr kumimoji="1" lang="zh-CN" altLang="en-US" dirty="0" smtClean="0"/>
            <a:t>路标规划</a:t>
          </a:r>
          <a:endParaRPr lang="zh-CN" altLang="en-US" dirty="0"/>
        </a:p>
      </dgm:t>
    </dgm:pt>
    <dgm:pt modelId="{B1CEE7F9-D43B-E54C-B6F5-1B7DBE1BF4B5}" type="parTrans" cxnId="{6BC81936-6CA7-9C46-9305-3FFE56C6604B}">
      <dgm:prSet/>
      <dgm:spPr/>
      <dgm:t>
        <a:bodyPr/>
        <a:lstStyle/>
        <a:p>
          <a:endParaRPr lang="zh-CN" altLang="en-US"/>
        </a:p>
      </dgm:t>
    </dgm:pt>
    <dgm:pt modelId="{DF54D6DE-3A47-8F4F-864C-74C24FD354D2}" type="sibTrans" cxnId="{6BC81936-6CA7-9C46-9305-3FFE56C6604B}">
      <dgm:prSet/>
      <dgm:spPr/>
      <dgm:t>
        <a:bodyPr/>
        <a:lstStyle/>
        <a:p>
          <a:endParaRPr lang="zh-CN" altLang="en-US"/>
        </a:p>
      </dgm:t>
    </dgm:pt>
    <dgm:pt modelId="{60130930-9CE3-C34B-B780-635634D1FEFC}">
      <dgm:prSet/>
      <dgm:spPr/>
      <dgm:t>
        <a:bodyPr/>
        <a:lstStyle/>
        <a:p>
          <a:pPr rtl="0"/>
          <a:r>
            <a:rPr kumimoji="1" lang="zh-CN" altLang="en-US" smtClean="0"/>
            <a:t>盛科</a:t>
          </a:r>
          <a:r>
            <a:rPr kumimoji="1" lang="en-US" altLang="zh-CN" smtClean="0"/>
            <a:t>5G</a:t>
          </a:r>
          <a:r>
            <a:rPr kumimoji="1" lang="zh-CN" altLang="en-US" smtClean="0"/>
            <a:t>解决方案</a:t>
          </a:r>
          <a:endParaRPr lang="zh-CN" altLang="en-US"/>
        </a:p>
      </dgm:t>
    </dgm:pt>
    <dgm:pt modelId="{37007913-3C50-A949-9A48-B1D342AE1675}" type="sibTrans" cxnId="{E05D499C-D85E-3D45-864E-26D85AD696CB}">
      <dgm:prSet/>
      <dgm:spPr/>
      <dgm:t>
        <a:bodyPr/>
        <a:lstStyle/>
        <a:p>
          <a:endParaRPr lang="zh-CN" altLang="en-US"/>
        </a:p>
      </dgm:t>
    </dgm:pt>
    <dgm:pt modelId="{54FD17B4-174A-064C-A551-45359F778EE7}" type="parTrans" cxnId="{E05D499C-D85E-3D45-864E-26D85AD696CB}">
      <dgm:prSet/>
      <dgm:spPr/>
      <dgm:t>
        <a:bodyPr/>
        <a:lstStyle/>
        <a:p>
          <a:endParaRPr lang="zh-CN" altLang="en-US"/>
        </a:p>
      </dgm:t>
    </dgm:pt>
    <dgm:pt modelId="{47A08EC4-79D0-AE46-A935-F639601B8431}">
      <dgm:prSet/>
      <dgm:spPr/>
      <dgm:t>
        <a:bodyPr/>
        <a:lstStyle/>
        <a:p>
          <a:pPr rtl="0"/>
          <a:r>
            <a:rPr kumimoji="1" lang="zh-CN" altLang="en-US" smtClean="0"/>
            <a:t>低时延技术分析</a:t>
          </a:r>
          <a:endParaRPr lang="zh-CN" altLang="en-US"/>
        </a:p>
      </dgm:t>
    </dgm:pt>
    <dgm:pt modelId="{289ACDA1-15B8-474F-8CA2-299F05F1B20C}" type="sibTrans" cxnId="{6847857B-7FB3-B743-995A-1434C53BE000}">
      <dgm:prSet/>
      <dgm:spPr/>
      <dgm:t>
        <a:bodyPr/>
        <a:lstStyle/>
        <a:p>
          <a:endParaRPr lang="zh-CN" altLang="en-US"/>
        </a:p>
      </dgm:t>
    </dgm:pt>
    <dgm:pt modelId="{53F72A78-5F5D-5E40-98BD-EE1A27907253}" type="parTrans" cxnId="{6847857B-7FB3-B743-995A-1434C53BE000}">
      <dgm:prSet/>
      <dgm:spPr/>
      <dgm:t>
        <a:bodyPr/>
        <a:lstStyle/>
        <a:p>
          <a:endParaRPr lang="zh-CN" altLang="en-US"/>
        </a:p>
      </dgm:t>
    </dgm:pt>
    <dgm:pt modelId="{B7B76714-18AB-5D4B-81D5-BEEAE731444D}" type="pres">
      <dgm:prSet presAssocID="{BBE7935B-86E3-5F49-846C-653ECE62AE7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6AAB6CB-078A-C04F-98AF-E4357F8DB592}" type="pres">
      <dgm:prSet presAssocID="{57128EAC-2D02-C44B-A2B1-AA7EF61FD30B}" presName="parentLin" presStyleCnt="0"/>
      <dgm:spPr/>
    </dgm:pt>
    <dgm:pt modelId="{FF21A2C6-5E93-E74B-BE94-3CB2D8DAC8C1}" type="pres">
      <dgm:prSet presAssocID="{57128EAC-2D02-C44B-A2B1-AA7EF61FD30B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5ED66BFC-84BF-D44F-A154-AB881EF641E2}" type="pres">
      <dgm:prSet presAssocID="{57128EAC-2D02-C44B-A2B1-AA7EF61FD30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59039E-3E6E-FF4F-8CA6-924B5A1374E0}" type="pres">
      <dgm:prSet presAssocID="{57128EAC-2D02-C44B-A2B1-AA7EF61FD30B}" presName="negativeSpace" presStyleCnt="0"/>
      <dgm:spPr/>
    </dgm:pt>
    <dgm:pt modelId="{C62DD754-1F71-CB4A-98F0-456EDC50A472}" type="pres">
      <dgm:prSet presAssocID="{57128EAC-2D02-C44B-A2B1-AA7EF61FD30B}" presName="childText" presStyleLbl="conFgAcc1" presStyleIdx="0" presStyleCnt="3">
        <dgm:presLayoutVars>
          <dgm:bulletEnabled val="1"/>
        </dgm:presLayoutVars>
      </dgm:prSet>
      <dgm:spPr/>
    </dgm:pt>
    <dgm:pt modelId="{8405402B-536A-0A48-9032-E192D218A1D1}" type="pres">
      <dgm:prSet presAssocID="{DF54D6DE-3A47-8F4F-864C-74C24FD354D2}" presName="spaceBetweenRectangles" presStyleCnt="0"/>
      <dgm:spPr/>
    </dgm:pt>
    <dgm:pt modelId="{5A4247C8-3DDA-1F41-BD26-EC13FFB8F089}" type="pres">
      <dgm:prSet presAssocID="{47A08EC4-79D0-AE46-A935-F639601B8431}" presName="parentLin" presStyleCnt="0"/>
      <dgm:spPr/>
    </dgm:pt>
    <dgm:pt modelId="{837B5170-DF10-C24F-B3C5-8CCF220E7830}" type="pres">
      <dgm:prSet presAssocID="{47A08EC4-79D0-AE46-A935-F639601B8431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F74F5A91-E963-5A47-9FC3-B80993A974FB}" type="pres">
      <dgm:prSet presAssocID="{47A08EC4-79D0-AE46-A935-F639601B843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A6E4944-D689-1840-9E3A-1325801FAEE8}" type="pres">
      <dgm:prSet presAssocID="{47A08EC4-79D0-AE46-A935-F639601B8431}" presName="negativeSpace" presStyleCnt="0"/>
      <dgm:spPr/>
    </dgm:pt>
    <dgm:pt modelId="{DD60F9C5-05B1-FF4C-907A-26375AEF4A97}" type="pres">
      <dgm:prSet presAssocID="{47A08EC4-79D0-AE46-A935-F639601B8431}" presName="childText" presStyleLbl="conFgAcc1" presStyleIdx="1" presStyleCnt="3">
        <dgm:presLayoutVars>
          <dgm:bulletEnabled val="1"/>
        </dgm:presLayoutVars>
      </dgm:prSet>
      <dgm:spPr/>
    </dgm:pt>
    <dgm:pt modelId="{F2E82494-D738-114B-8C05-A5ECB152F3B1}" type="pres">
      <dgm:prSet presAssocID="{289ACDA1-15B8-474F-8CA2-299F05F1B20C}" presName="spaceBetweenRectangles" presStyleCnt="0"/>
      <dgm:spPr/>
    </dgm:pt>
    <dgm:pt modelId="{E19EA30F-7C37-EA49-BF2E-8EE635851ABB}" type="pres">
      <dgm:prSet presAssocID="{60130930-9CE3-C34B-B780-635634D1FEFC}" presName="parentLin" presStyleCnt="0"/>
      <dgm:spPr/>
    </dgm:pt>
    <dgm:pt modelId="{08A0305C-373B-F449-B6B4-CC534F2CA9B3}" type="pres">
      <dgm:prSet presAssocID="{60130930-9CE3-C34B-B780-635634D1FEFC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7341805B-6B3B-694B-9DAD-96B36DC5B9D5}" type="pres">
      <dgm:prSet presAssocID="{60130930-9CE3-C34B-B780-635634D1FEF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DAF865-EF56-A242-890E-08C00F20E0C8}" type="pres">
      <dgm:prSet presAssocID="{60130930-9CE3-C34B-B780-635634D1FEFC}" presName="negativeSpace" presStyleCnt="0"/>
      <dgm:spPr/>
    </dgm:pt>
    <dgm:pt modelId="{19DCD31F-7180-2A42-B8E5-EC2DD64AB3D6}" type="pres">
      <dgm:prSet presAssocID="{60130930-9CE3-C34B-B780-635634D1FEF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05D499C-D85E-3D45-864E-26D85AD696CB}" srcId="{BBE7935B-86E3-5F49-846C-653ECE62AE79}" destId="{60130930-9CE3-C34B-B780-635634D1FEFC}" srcOrd="2" destOrd="0" parTransId="{54FD17B4-174A-064C-A551-45359F778EE7}" sibTransId="{37007913-3C50-A949-9A48-B1D342AE1675}"/>
    <dgm:cxn modelId="{20823379-BC6E-AB48-86A6-2B124282025A}" type="presOf" srcId="{47A08EC4-79D0-AE46-A935-F639601B8431}" destId="{837B5170-DF10-C24F-B3C5-8CCF220E7830}" srcOrd="0" destOrd="0" presId="urn:microsoft.com/office/officeart/2005/8/layout/list1"/>
    <dgm:cxn modelId="{E97BD136-9461-184A-B6E9-8043DF8862C0}" type="presOf" srcId="{60130930-9CE3-C34B-B780-635634D1FEFC}" destId="{7341805B-6B3B-694B-9DAD-96B36DC5B9D5}" srcOrd="1" destOrd="0" presId="urn:microsoft.com/office/officeart/2005/8/layout/list1"/>
    <dgm:cxn modelId="{62DCFD08-A1D4-3249-B0DF-752DDA2BE87B}" type="presOf" srcId="{57128EAC-2D02-C44B-A2B1-AA7EF61FD30B}" destId="{FF21A2C6-5E93-E74B-BE94-3CB2D8DAC8C1}" srcOrd="0" destOrd="0" presId="urn:microsoft.com/office/officeart/2005/8/layout/list1"/>
    <dgm:cxn modelId="{2FFA8667-FFCF-5743-9F6A-3B46A61DF052}" type="presOf" srcId="{57128EAC-2D02-C44B-A2B1-AA7EF61FD30B}" destId="{5ED66BFC-84BF-D44F-A154-AB881EF641E2}" srcOrd="1" destOrd="0" presId="urn:microsoft.com/office/officeart/2005/8/layout/list1"/>
    <dgm:cxn modelId="{6BC81936-6CA7-9C46-9305-3FFE56C6604B}" srcId="{BBE7935B-86E3-5F49-846C-653ECE62AE79}" destId="{57128EAC-2D02-C44B-A2B1-AA7EF61FD30B}" srcOrd="0" destOrd="0" parTransId="{B1CEE7F9-D43B-E54C-B6F5-1B7DBE1BF4B5}" sibTransId="{DF54D6DE-3A47-8F4F-864C-74C24FD354D2}"/>
    <dgm:cxn modelId="{321FB4C8-B6A3-EF44-9985-1F9D1954A308}" type="presOf" srcId="{60130930-9CE3-C34B-B780-635634D1FEFC}" destId="{08A0305C-373B-F449-B6B4-CC534F2CA9B3}" srcOrd="0" destOrd="0" presId="urn:microsoft.com/office/officeart/2005/8/layout/list1"/>
    <dgm:cxn modelId="{FFA0CDAB-06B8-504B-91B0-54E5A86B939E}" type="presOf" srcId="{BBE7935B-86E3-5F49-846C-653ECE62AE79}" destId="{B7B76714-18AB-5D4B-81D5-BEEAE731444D}" srcOrd="0" destOrd="0" presId="urn:microsoft.com/office/officeart/2005/8/layout/list1"/>
    <dgm:cxn modelId="{BA288931-AFC2-8F49-9F55-8AB03EF1683C}" type="presOf" srcId="{47A08EC4-79D0-AE46-A935-F639601B8431}" destId="{F74F5A91-E963-5A47-9FC3-B80993A974FB}" srcOrd="1" destOrd="0" presId="urn:microsoft.com/office/officeart/2005/8/layout/list1"/>
    <dgm:cxn modelId="{6847857B-7FB3-B743-995A-1434C53BE000}" srcId="{BBE7935B-86E3-5F49-846C-653ECE62AE79}" destId="{47A08EC4-79D0-AE46-A935-F639601B8431}" srcOrd="1" destOrd="0" parTransId="{53F72A78-5F5D-5E40-98BD-EE1A27907253}" sibTransId="{289ACDA1-15B8-474F-8CA2-299F05F1B20C}"/>
    <dgm:cxn modelId="{3BA6C7D3-D635-9D47-94F0-A32480110153}" type="presParOf" srcId="{B7B76714-18AB-5D4B-81D5-BEEAE731444D}" destId="{16AAB6CB-078A-C04F-98AF-E4357F8DB592}" srcOrd="0" destOrd="0" presId="urn:microsoft.com/office/officeart/2005/8/layout/list1"/>
    <dgm:cxn modelId="{E8CEDB84-0466-CD42-B6D8-11F157FB168C}" type="presParOf" srcId="{16AAB6CB-078A-C04F-98AF-E4357F8DB592}" destId="{FF21A2C6-5E93-E74B-BE94-3CB2D8DAC8C1}" srcOrd="0" destOrd="0" presId="urn:microsoft.com/office/officeart/2005/8/layout/list1"/>
    <dgm:cxn modelId="{4A66452B-DDA7-7B40-A0ED-B5815D1AEC8B}" type="presParOf" srcId="{16AAB6CB-078A-C04F-98AF-E4357F8DB592}" destId="{5ED66BFC-84BF-D44F-A154-AB881EF641E2}" srcOrd="1" destOrd="0" presId="urn:microsoft.com/office/officeart/2005/8/layout/list1"/>
    <dgm:cxn modelId="{690D999F-FC5E-AA42-A4A1-F4A2071A40E7}" type="presParOf" srcId="{B7B76714-18AB-5D4B-81D5-BEEAE731444D}" destId="{6959039E-3E6E-FF4F-8CA6-924B5A1374E0}" srcOrd="1" destOrd="0" presId="urn:microsoft.com/office/officeart/2005/8/layout/list1"/>
    <dgm:cxn modelId="{94A22E41-8A36-CC4E-84F9-11B9738B5BDE}" type="presParOf" srcId="{B7B76714-18AB-5D4B-81D5-BEEAE731444D}" destId="{C62DD754-1F71-CB4A-98F0-456EDC50A472}" srcOrd="2" destOrd="0" presId="urn:microsoft.com/office/officeart/2005/8/layout/list1"/>
    <dgm:cxn modelId="{C4A4CDE1-6C1A-7041-B613-1C235BE0510A}" type="presParOf" srcId="{B7B76714-18AB-5D4B-81D5-BEEAE731444D}" destId="{8405402B-536A-0A48-9032-E192D218A1D1}" srcOrd="3" destOrd="0" presId="urn:microsoft.com/office/officeart/2005/8/layout/list1"/>
    <dgm:cxn modelId="{8A1B2D68-4B40-6845-869E-B33AAC449531}" type="presParOf" srcId="{B7B76714-18AB-5D4B-81D5-BEEAE731444D}" destId="{5A4247C8-3DDA-1F41-BD26-EC13FFB8F089}" srcOrd="4" destOrd="0" presId="urn:microsoft.com/office/officeart/2005/8/layout/list1"/>
    <dgm:cxn modelId="{3F9829AE-4B4A-354E-8897-434B5C5300BC}" type="presParOf" srcId="{5A4247C8-3DDA-1F41-BD26-EC13FFB8F089}" destId="{837B5170-DF10-C24F-B3C5-8CCF220E7830}" srcOrd="0" destOrd="0" presId="urn:microsoft.com/office/officeart/2005/8/layout/list1"/>
    <dgm:cxn modelId="{EAEBF8D0-9A2A-944B-B778-C43DBE3BFB2A}" type="presParOf" srcId="{5A4247C8-3DDA-1F41-BD26-EC13FFB8F089}" destId="{F74F5A91-E963-5A47-9FC3-B80993A974FB}" srcOrd="1" destOrd="0" presId="urn:microsoft.com/office/officeart/2005/8/layout/list1"/>
    <dgm:cxn modelId="{4AE20053-167A-1741-AF5B-403F42D24DBF}" type="presParOf" srcId="{B7B76714-18AB-5D4B-81D5-BEEAE731444D}" destId="{BA6E4944-D689-1840-9E3A-1325801FAEE8}" srcOrd="5" destOrd="0" presId="urn:microsoft.com/office/officeart/2005/8/layout/list1"/>
    <dgm:cxn modelId="{4EB6AA37-43A5-784C-BF9C-75B48CDC9DB7}" type="presParOf" srcId="{B7B76714-18AB-5D4B-81D5-BEEAE731444D}" destId="{DD60F9C5-05B1-FF4C-907A-26375AEF4A97}" srcOrd="6" destOrd="0" presId="urn:microsoft.com/office/officeart/2005/8/layout/list1"/>
    <dgm:cxn modelId="{3DC12BBA-61CB-954F-B6F8-55461D1262A4}" type="presParOf" srcId="{B7B76714-18AB-5D4B-81D5-BEEAE731444D}" destId="{F2E82494-D738-114B-8C05-A5ECB152F3B1}" srcOrd="7" destOrd="0" presId="urn:microsoft.com/office/officeart/2005/8/layout/list1"/>
    <dgm:cxn modelId="{FC8A2CFA-0ECC-2B4B-81EE-189E5BF788F1}" type="presParOf" srcId="{B7B76714-18AB-5D4B-81D5-BEEAE731444D}" destId="{E19EA30F-7C37-EA49-BF2E-8EE635851ABB}" srcOrd="8" destOrd="0" presId="urn:microsoft.com/office/officeart/2005/8/layout/list1"/>
    <dgm:cxn modelId="{9DAB6A90-FCFC-3447-ADB7-12CF87A1B1FF}" type="presParOf" srcId="{E19EA30F-7C37-EA49-BF2E-8EE635851ABB}" destId="{08A0305C-373B-F449-B6B4-CC534F2CA9B3}" srcOrd="0" destOrd="0" presId="urn:microsoft.com/office/officeart/2005/8/layout/list1"/>
    <dgm:cxn modelId="{2B7B7AC5-06C8-004B-83F7-19E17C0C787B}" type="presParOf" srcId="{E19EA30F-7C37-EA49-BF2E-8EE635851ABB}" destId="{7341805B-6B3B-694B-9DAD-96B36DC5B9D5}" srcOrd="1" destOrd="0" presId="urn:microsoft.com/office/officeart/2005/8/layout/list1"/>
    <dgm:cxn modelId="{3DF36D19-DCF9-6442-8090-56A9A452ED07}" type="presParOf" srcId="{B7B76714-18AB-5D4B-81D5-BEEAE731444D}" destId="{E9DAF865-EF56-A242-890E-08C00F20E0C8}" srcOrd="9" destOrd="0" presId="urn:microsoft.com/office/officeart/2005/8/layout/list1"/>
    <dgm:cxn modelId="{B63F14C3-6905-774D-B05A-F1D5A33F15E9}" type="presParOf" srcId="{B7B76714-18AB-5D4B-81D5-BEEAE731444D}" destId="{19DCD31F-7180-2A42-B8E5-EC2DD64AB3D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E7935B-86E3-5F49-846C-653ECE62AE79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7128EAC-2D02-C44B-A2B1-AA7EF61FD30B}">
      <dgm:prSet/>
      <dgm:spPr>
        <a:solidFill>
          <a:schemeClr val="accent1"/>
        </a:solidFill>
      </dgm:spPr>
      <dgm:t>
        <a:bodyPr/>
        <a:lstStyle/>
        <a:p>
          <a:pPr rtl="0"/>
          <a:r>
            <a:rPr kumimoji="1" lang="zh-CN" altLang="en-US" dirty="0" smtClean="0"/>
            <a:t>盛科</a:t>
          </a:r>
          <a:r>
            <a:rPr kumimoji="1" lang="en-US" altLang="zh-CN" dirty="0" smtClean="0"/>
            <a:t>5G</a:t>
          </a:r>
          <a:r>
            <a:rPr kumimoji="1" lang="zh-CN" altLang="en-US" dirty="0" smtClean="0"/>
            <a:t>路标规划</a:t>
          </a:r>
          <a:endParaRPr lang="zh-CN" altLang="en-US" dirty="0"/>
        </a:p>
      </dgm:t>
    </dgm:pt>
    <dgm:pt modelId="{B1CEE7F9-D43B-E54C-B6F5-1B7DBE1BF4B5}" type="parTrans" cxnId="{6BC81936-6CA7-9C46-9305-3FFE56C6604B}">
      <dgm:prSet/>
      <dgm:spPr/>
      <dgm:t>
        <a:bodyPr/>
        <a:lstStyle/>
        <a:p>
          <a:endParaRPr lang="zh-CN" altLang="en-US"/>
        </a:p>
      </dgm:t>
    </dgm:pt>
    <dgm:pt modelId="{DF54D6DE-3A47-8F4F-864C-74C24FD354D2}" type="sibTrans" cxnId="{6BC81936-6CA7-9C46-9305-3FFE56C6604B}">
      <dgm:prSet/>
      <dgm:spPr/>
      <dgm:t>
        <a:bodyPr/>
        <a:lstStyle/>
        <a:p>
          <a:endParaRPr lang="zh-CN" altLang="en-US"/>
        </a:p>
      </dgm:t>
    </dgm:pt>
    <dgm:pt modelId="{60130930-9CE3-C34B-B780-635634D1FEFC}">
      <dgm:prSet/>
      <dgm:spPr/>
      <dgm:t>
        <a:bodyPr/>
        <a:lstStyle/>
        <a:p>
          <a:pPr rtl="0"/>
          <a:r>
            <a:rPr kumimoji="1" lang="zh-CN" altLang="en-US" smtClean="0"/>
            <a:t>盛科</a:t>
          </a:r>
          <a:r>
            <a:rPr kumimoji="1" lang="en-US" altLang="zh-CN" smtClean="0"/>
            <a:t>5G</a:t>
          </a:r>
          <a:r>
            <a:rPr kumimoji="1" lang="zh-CN" altLang="en-US" smtClean="0"/>
            <a:t>解决方案</a:t>
          </a:r>
          <a:endParaRPr lang="zh-CN" altLang="en-US"/>
        </a:p>
      </dgm:t>
    </dgm:pt>
    <dgm:pt modelId="{37007913-3C50-A949-9A48-B1D342AE1675}" type="sibTrans" cxnId="{E05D499C-D85E-3D45-864E-26D85AD696CB}">
      <dgm:prSet/>
      <dgm:spPr/>
      <dgm:t>
        <a:bodyPr/>
        <a:lstStyle/>
        <a:p>
          <a:endParaRPr lang="zh-CN" altLang="en-US"/>
        </a:p>
      </dgm:t>
    </dgm:pt>
    <dgm:pt modelId="{54FD17B4-174A-064C-A551-45359F778EE7}" type="parTrans" cxnId="{E05D499C-D85E-3D45-864E-26D85AD696CB}">
      <dgm:prSet/>
      <dgm:spPr/>
      <dgm:t>
        <a:bodyPr/>
        <a:lstStyle/>
        <a:p>
          <a:endParaRPr lang="zh-CN" altLang="en-US"/>
        </a:p>
      </dgm:t>
    </dgm:pt>
    <dgm:pt modelId="{47A08EC4-79D0-AE46-A935-F639601B8431}">
      <dgm:prSet/>
      <dgm:spPr>
        <a:solidFill>
          <a:schemeClr val="accent2"/>
        </a:solidFill>
      </dgm:spPr>
      <dgm:t>
        <a:bodyPr/>
        <a:lstStyle/>
        <a:p>
          <a:pPr rtl="0"/>
          <a:r>
            <a:rPr kumimoji="1" lang="zh-CN" altLang="en-US" dirty="0" smtClean="0"/>
            <a:t>低时延技术分析</a:t>
          </a:r>
          <a:endParaRPr lang="zh-CN" altLang="en-US" dirty="0"/>
        </a:p>
      </dgm:t>
    </dgm:pt>
    <dgm:pt modelId="{289ACDA1-15B8-474F-8CA2-299F05F1B20C}" type="sibTrans" cxnId="{6847857B-7FB3-B743-995A-1434C53BE000}">
      <dgm:prSet/>
      <dgm:spPr/>
      <dgm:t>
        <a:bodyPr/>
        <a:lstStyle/>
        <a:p>
          <a:endParaRPr lang="zh-CN" altLang="en-US"/>
        </a:p>
      </dgm:t>
    </dgm:pt>
    <dgm:pt modelId="{53F72A78-5F5D-5E40-98BD-EE1A27907253}" type="parTrans" cxnId="{6847857B-7FB3-B743-995A-1434C53BE000}">
      <dgm:prSet/>
      <dgm:spPr/>
      <dgm:t>
        <a:bodyPr/>
        <a:lstStyle/>
        <a:p>
          <a:endParaRPr lang="zh-CN" altLang="en-US"/>
        </a:p>
      </dgm:t>
    </dgm:pt>
    <dgm:pt modelId="{B7B76714-18AB-5D4B-81D5-BEEAE731444D}" type="pres">
      <dgm:prSet presAssocID="{BBE7935B-86E3-5F49-846C-653ECE62AE7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6AAB6CB-078A-C04F-98AF-E4357F8DB592}" type="pres">
      <dgm:prSet presAssocID="{57128EAC-2D02-C44B-A2B1-AA7EF61FD30B}" presName="parentLin" presStyleCnt="0"/>
      <dgm:spPr/>
    </dgm:pt>
    <dgm:pt modelId="{FF21A2C6-5E93-E74B-BE94-3CB2D8DAC8C1}" type="pres">
      <dgm:prSet presAssocID="{57128EAC-2D02-C44B-A2B1-AA7EF61FD30B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5ED66BFC-84BF-D44F-A154-AB881EF641E2}" type="pres">
      <dgm:prSet presAssocID="{57128EAC-2D02-C44B-A2B1-AA7EF61FD30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59039E-3E6E-FF4F-8CA6-924B5A1374E0}" type="pres">
      <dgm:prSet presAssocID="{57128EAC-2D02-C44B-A2B1-AA7EF61FD30B}" presName="negativeSpace" presStyleCnt="0"/>
      <dgm:spPr/>
    </dgm:pt>
    <dgm:pt modelId="{C62DD754-1F71-CB4A-98F0-456EDC50A472}" type="pres">
      <dgm:prSet presAssocID="{57128EAC-2D02-C44B-A2B1-AA7EF61FD30B}" presName="childText" presStyleLbl="conFgAcc1" presStyleIdx="0" presStyleCnt="3">
        <dgm:presLayoutVars>
          <dgm:bulletEnabled val="1"/>
        </dgm:presLayoutVars>
      </dgm:prSet>
      <dgm:spPr/>
    </dgm:pt>
    <dgm:pt modelId="{8405402B-536A-0A48-9032-E192D218A1D1}" type="pres">
      <dgm:prSet presAssocID="{DF54D6DE-3A47-8F4F-864C-74C24FD354D2}" presName="spaceBetweenRectangles" presStyleCnt="0"/>
      <dgm:spPr/>
    </dgm:pt>
    <dgm:pt modelId="{5A4247C8-3DDA-1F41-BD26-EC13FFB8F089}" type="pres">
      <dgm:prSet presAssocID="{47A08EC4-79D0-AE46-A935-F639601B8431}" presName="parentLin" presStyleCnt="0"/>
      <dgm:spPr/>
    </dgm:pt>
    <dgm:pt modelId="{837B5170-DF10-C24F-B3C5-8CCF220E7830}" type="pres">
      <dgm:prSet presAssocID="{47A08EC4-79D0-AE46-A935-F639601B8431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F74F5A91-E963-5A47-9FC3-B80993A974FB}" type="pres">
      <dgm:prSet presAssocID="{47A08EC4-79D0-AE46-A935-F639601B843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A6E4944-D689-1840-9E3A-1325801FAEE8}" type="pres">
      <dgm:prSet presAssocID="{47A08EC4-79D0-AE46-A935-F639601B8431}" presName="negativeSpace" presStyleCnt="0"/>
      <dgm:spPr/>
    </dgm:pt>
    <dgm:pt modelId="{DD60F9C5-05B1-FF4C-907A-26375AEF4A97}" type="pres">
      <dgm:prSet presAssocID="{47A08EC4-79D0-AE46-A935-F639601B8431}" presName="childText" presStyleLbl="conFgAcc1" presStyleIdx="1" presStyleCnt="3">
        <dgm:presLayoutVars>
          <dgm:bulletEnabled val="1"/>
        </dgm:presLayoutVars>
      </dgm:prSet>
      <dgm:spPr/>
    </dgm:pt>
    <dgm:pt modelId="{F2E82494-D738-114B-8C05-A5ECB152F3B1}" type="pres">
      <dgm:prSet presAssocID="{289ACDA1-15B8-474F-8CA2-299F05F1B20C}" presName="spaceBetweenRectangles" presStyleCnt="0"/>
      <dgm:spPr/>
    </dgm:pt>
    <dgm:pt modelId="{E19EA30F-7C37-EA49-BF2E-8EE635851ABB}" type="pres">
      <dgm:prSet presAssocID="{60130930-9CE3-C34B-B780-635634D1FEFC}" presName="parentLin" presStyleCnt="0"/>
      <dgm:spPr/>
    </dgm:pt>
    <dgm:pt modelId="{08A0305C-373B-F449-B6B4-CC534F2CA9B3}" type="pres">
      <dgm:prSet presAssocID="{60130930-9CE3-C34B-B780-635634D1FEFC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7341805B-6B3B-694B-9DAD-96B36DC5B9D5}" type="pres">
      <dgm:prSet presAssocID="{60130930-9CE3-C34B-B780-635634D1FEF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DAF865-EF56-A242-890E-08C00F20E0C8}" type="pres">
      <dgm:prSet presAssocID="{60130930-9CE3-C34B-B780-635634D1FEFC}" presName="negativeSpace" presStyleCnt="0"/>
      <dgm:spPr/>
    </dgm:pt>
    <dgm:pt modelId="{19DCD31F-7180-2A42-B8E5-EC2DD64AB3D6}" type="pres">
      <dgm:prSet presAssocID="{60130930-9CE3-C34B-B780-635634D1FEF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4072850-4BF4-2B4F-AC51-AE5560806817}" type="presOf" srcId="{47A08EC4-79D0-AE46-A935-F639601B8431}" destId="{F74F5A91-E963-5A47-9FC3-B80993A974FB}" srcOrd="1" destOrd="0" presId="urn:microsoft.com/office/officeart/2005/8/layout/list1"/>
    <dgm:cxn modelId="{5B14A01D-AA0A-F943-9086-9472BFC5CCCD}" type="presOf" srcId="{57128EAC-2D02-C44B-A2B1-AA7EF61FD30B}" destId="{FF21A2C6-5E93-E74B-BE94-3CB2D8DAC8C1}" srcOrd="0" destOrd="0" presId="urn:microsoft.com/office/officeart/2005/8/layout/list1"/>
    <dgm:cxn modelId="{E05D499C-D85E-3D45-864E-26D85AD696CB}" srcId="{BBE7935B-86E3-5F49-846C-653ECE62AE79}" destId="{60130930-9CE3-C34B-B780-635634D1FEFC}" srcOrd="2" destOrd="0" parTransId="{54FD17B4-174A-064C-A551-45359F778EE7}" sibTransId="{37007913-3C50-A949-9A48-B1D342AE1675}"/>
    <dgm:cxn modelId="{B95385DF-5EB2-384B-8CF1-17E0EB3068B1}" type="presOf" srcId="{57128EAC-2D02-C44B-A2B1-AA7EF61FD30B}" destId="{5ED66BFC-84BF-D44F-A154-AB881EF641E2}" srcOrd="1" destOrd="0" presId="urn:microsoft.com/office/officeart/2005/8/layout/list1"/>
    <dgm:cxn modelId="{BD8B7F40-3094-834B-B906-24358A283FBE}" type="presOf" srcId="{BBE7935B-86E3-5F49-846C-653ECE62AE79}" destId="{B7B76714-18AB-5D4B-81D5-BEEAE731444D}" srcOrd="0" destOrd="0" presId="urn:microsoft.com/office/officeart/2005/8/layout/list1"/>
    <dgm:cxn modelId="{D129E088-A1AA-7048-ACE2-842E0B226A7F}" type="presOf" srcId="{47A08EC4-79D0-AE46-A935-F639601B8431}" destId="{837B5170-DF10-C24F-B3C5-8CCF220E7830}" srcOrd="0" destOrd="0" presId="urn:microsoft.com/office/officeart/2005/8/layout/list1"/>
    <dgm:cxn modelId="{6BC81936-6CA7-9C46-9305-3FFE56C6604B}" srcId="{BBE7935B-86E3-5F49-846C-653ECE62AE79}" destId="{57128EAC-2D02-C44B-A2B1-AA7EF61FD30B}" srcOrd="0" destOrd="0" parTransId="{B1CEE7F9-D43B-E54C-B6F5-1B7DBE1BF4B5}" sibTransId="{DF54D6DE-3A47-8F4F-864C-74C24FD354D2}"/>
    <dgm:cxn modelId="{DC5644A7-001E-8C4A-AEB8-65CAA305D590}" type="presOf" srcId="{60130930-9CE3-C34B-B780-635634D1FEFC}" destId="{7341805B-6B3B-694B-9DAD-96B36DC5B9D5}" srcOrd="1" destOrd="0" presId="urn:microsoft.com/office/officeart/2005/8/layout/list1"/>
    <dgm:cxn modelId="{33821287-FAB1-2047-A969-70B8031DE19C}" type="presOf" srcId="{60130930-9CE3-C34B-B780-635634D1FEFC}" destId="{08A0305C-373B-F449-B6B4-CC534F2CA9B3}" srcOrd="0" destOrd="0" presId="urn:microsoft.com/office/officeart/2005/8/layout/list1"/>
    <dgm:cxn modelId="{6847857B-7FB3-B743-995A-1434C53BE000}" srcId="{BBE7935B-86E3-5F49-846C-653ECE62AE79}" destId="{47A08EC4-79D0-AE46-A935-F639601B8431}" srcOrd="1" destOrd="0" parTransId="{53F72A78-5F5D-5E40-98BD-EE1A27907253}" sibTransId="{289ACDA1-15B8-474F-8CA2-299F05F1B20C}"/>
    <dgm:cxn modelId="{2844312D-94FA-164F-A5FA-2A1B7879F14B}" type="presParOf" srcId="{B7B76714-18AB-5D4B-81D5-BEEAE731444D}" destId="{16AAB6CB-078A-C04F-98AF-E4357F8DB592}" srcOrd="0" destOrd="0" presId="urn:microsoft.com/office/officeart/2005/8/layout/list1"/>
    <dgm:cxn modelId="{72F72BC7-523C-8743-97C5-5E1D16338509}" type="presParOf" srcId="{16AAB6CB-078A-C04F-98AF-E4357F8DB592}" destId="{FF21A2C6-5E93-E74B-BE94-3CB2D8DAC8C1}" srcOrd="0" destOrd="0" presId="urn:microsoft.com/office/officeart/2005/8/layout/list1"/>
    <dgm:cxn modelId="{9FE52B41-FC5C-9944-8FF2-4F45CB1F6851}" type="presParOf" srcId="{16AAB6CB-078A-C04F-98AF-E4357F8DB592}" destId="{5ED66BFC-84BF-D44F-A154-AB881EF641E2}" srcOrd="1" destOrd="0" presId="urn:microsoft.com/office/officeart/2005/8/layout/list1"/>
    <dgm:cxn modelId="{438FE1D9-80BE-9747-A8FE-FDA50B189728}" type="presParOf" srcId="{B7B76714-18AB-5D4B-81D5-BEEAE731444D}" destId="{6959039E-3E6E-FF4F-8CA6-924B5A1374E0}" srcOrd="1" destOrd="0" presId="urn:microsoft.com/office/officeart/2005/8/layout/list1"/>
    <dgm:cxn modelId="{897394B3-F949-F144-AFF0-A82E57627181}" type="presParOf" srcId="{B7B76714-18AB-5D4B-81D5-BEEAE731444D}" destId="{C62DD754-1F71-CB4A-98F0-456EDC50A472}" srcOrd="2" destOrd="0" presId="urn:microsoft.com/office/officeart/2005/8/layout/list1"/>
    <dgm:cxn modelId="{CE99E70F-AF82-7F44-BA8C-61E62078EC24}" type="presParOf" srcId="{B7B76714-18AB-5D4B-81D5-BEEAE731444D}" destId="{8405402B-536A-0A48-9032-E192D218A1D1}" srcOrd="3" destOrd="0" presId="urn:microsoft.com/office/officeart/2005/8/layout/list1"/>
    <dgm:cxn modelId="{B092C77F-C3F8-D749-A307-23A90C12085D}" type="presParOf" srcId="{B7B76714-18AB-5D4B-81D5-BEEAE731444D}" destId="{5A4247C8-3DDA-1F41-BD26-EC13FFB8F089}" srcOrd="4" destOrd="0" presId="urn:microsoft.com/office/officeart/2005/8/layout/list1"/>
    <dgm:cxn modelId="{4505F4B9-1B54-1949-A648-638D66B0FD0A}" type="presParOf" srcId="{5A4247C8-3DDA-1F41-BD26-EC13FFB8F089}" destId="{837B5170-DF10-C24F-B3C5-8CCF220E7830}" srcOrd="0" destOrd="0" presId="urn:microsoft.com/office/officeart/2005/8/layout/list1"/>
    <dgm:cxn modelId="{29BCDD95-623D-F14C-AABB-FBFF1A6605D8}" type="presParOf" srcId="{5A4247C8-3DDA-1F41-BD26-EC13FFB8F089}" destId="{F74F5A91-E963-5A47-9FC3-B80993A974FB}" srcOrd="1" destOrd="0" presId="urn:microsoft.com/office/officeart/2005/8/layout/list1"/>
    <dgm:cxn modelId="{8A9DEEB4-9571-8147-B590-39687499AA62}" type="presParOf" srcId="{B7B76714-18AB-5D4B-81D5-BEEAE731444D}" destId="{BA6E4944-D689-1840-9E3A-1325801FAEE8}" srcOrd="5" destOrd="0" presId="urn:microsoft.com/office/officeart/2005/8/layout/list1"/>
    <dgm:cxn modelId="{90097F24-75F9-7D43-8379-5475C178F430}" type="presParOf" srcId="{B7B76714-18AB-5D4B-81D5-BEEAE731444D}" destId="{DD60F9C5-05B1-FF4C-907A-26375AEF4A97}" srcOrd="6" destOrd="0" presId="urn:microsoft.com/office/officeart/2005/8/layout/list1"/>
    <dgm:cxn modelId="{790158FB-BA6E-BD4B-9C03-1ABDF9C5F0E7}" type="presParOf" srcId="{B7B76714-18AB-5D4B-81D5-BEEAE731444D}" destId="{F2E82494-D738-114B-8C05-A5ECB152F3B1}" srcOrd="7" destOrd="0" presId="urn:microsoft.com/office/officeart/2005/8/layout/list1"/>
    <dgm:cxn modelId="{288CE135-7C5F-C84D-BC38-543E2478DC11}" type="presParOf" srcId="{B7B76714-18AB-5D4B-81D5-BEEAE731444D}" destId="{E19EA30F-7C37-EA49-BF2E-8EE635851ABB}" srcOrd="8" destOrd="0" presId="urn:microsoft.com/office/officeart/2005/8/layout/list1"/>
    <dgm:cxn modelId="{75894084-D2E6-F445-BA96-6D8C9CEC7CFC}" type="presParOf" srcId="{E19EA30F-7C37-EA49-BF2E-8EE635851ABB}" destId="{08A0305C-373B-F449-B6B4-CC534F2CA9B3}" srcOrd="0" destOrd="0" presId="urn:microsoft.com/office/officeart/2005/8/layout/list1"/>
    <dgm:cxn modelId="{3562EA7B-0FF9-E64F-AAD2-F9A53EC259E6}" type="presParOf" srcId="{E19EA30F-7C37-EA49-BF2E-8EE635851ABB}" destId="{7341805B-6B3B-694B-9DAD-96B36DC5B9D5}" srcOrd="1" destOrd="0" presId="urn:microsoft.com/office/officeart/2005/8/layout/list1"/>
    <dgm:cxn modelId="{0506830B-9F94-CA4A-9294-CD1E80FD1D3E}" type="presParOf" srcId="{B7B76714-18AB-5D4B-81D5-BEEAE731444D}" destId="{E9DAF865-EF56-A242-890E-08C00F20E0C8}" srcOrd="9" destOrd="0" presId="urn:microsoft.com/office/officeart/2005/8/layout/list1"/>
    <dgm:cxn modelId="{201CA489-162D-EA42-BC4A-EB8FA2F84F6D}" type="presParOf" srcId="{B7B76714-18AB-5D4B-81D5-BEEAE731444D}" destId="{19DCD31F-7180-2A42-B8E5-EC2DD64AB3D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3F56B5-7AB3-6848-A0E0-6AA80D171C80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2487255-5E83-D641-A555-11325F1B4239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zh-CN" altLang="en-US" dirty="0" smtClean="0"/>
            <a:t>盛科的解决方案会基于当前低延时转发和</a:t>
          </a:r>
          <a:r>
            <a:rPr lang="en-US" altLang="zh-CN" dirty="0" smtClean="0"/>
            <a:t>Cut-through</a:t>
          </a:r>
          <a:r>
            <a:rPr lang="zh-CN" altLang="en-US" dirty="0" smtClean="0"/>
            <a:t>基础 </a:t>
          </a:r>
        </a:p>
        <a:p>
          <a:pPr rtl="0"/>
          <a:r>
            <a:rPr lang="zh-CN" altLang="en-US" dirty="0" smtClean="0"/>
            <a:t>叠加</a:t>
          </a:r>
          <a:r>
            <a:rPr lang="en-US" altLang="zh-CN" dirty="0" smtClean="0"/>
            <a:t>TSN</a:t>
          </a:r>
          <a:r>
            <a:rPr lang="zh-CN" altLang="en-US" dirty="0" smtClean="0"/>
            <a:t>和</a:t>
          </a:r>
          <a:r>
            <a:rPr lang="en-US" altLang="zh-CN" dirty="0" smtClean="0"/>
            <a:t>Flex</a:t>
          </a:r>
          <a:r>
            <a:rPr lang="zh-CN" altLang="en-US" dirty="0" smtClean="0"/>
            <a:t> </a:t>
          </a:r>
          <a:r>
            <a:rPr lang="en-US" altLang="zh-CN" dirty="0" smtClean="0"/>
            <a:t>Ethernet</a:t>
          </a:r>
          <a:r>
            <a:rPr lang="zh-CN" altLang="en-US" dirty="0" smtClean="0"/>
            <a:t>提供</a:t>
          </a:r>
          <a:r>
            <a:rPr lang="en-US" altLang="zh-CN" dirty="0" smtClean="0"/>
            <a:t>5G</a:t>
          </a:r>
          <a:r>
            <a:rPr lang="zh-CN" altLang="en-US" dirty="0" smtClean="0"/>
            <a:t>最低延时的解决方案</a:t>
          </a:r>
          <a:endParaRPr lang="zh-CN" altLang="en-US" dirty="0"/>
        </a:p>
      </dgm:t>
    </dgm:pt>
    <dgm:pt modelId="{36B87AF4-53FC-F841-9E99-F757598C4E48}" type="parTrans" cxnId="{7A63540C-5B39-6A49-94F9-CF30271D961A}">
      <dgm:prSet/>
      <dgm:spPr/>
      <dgm:t>
        <a:bodyPr/>
        <a:lstStyle/>
        <a:p>
          <a:endParaRPr lang="zh-CN" altLang="en-US"/>
        </a:p>
      </dgm:t>
    </dgm:pt>
    <dgm:pt modelId="{BF90BCBE-DF84-A546-AD06-6B04C923EA3B}" type="sibTrans" cxnId="{7A63540C-5B39-6A49-94F9-CF30271D961A}">
      <dgm:prSet/>
      <dgm:spPr/>
      <dgm:t>
        <a:bodyPr/>
        <a:lstStyle/>
        <a:p>
          <a:endParaRPr lang="zh-CN" altLang="en-US"/>
        </a:p>
      </dgm:t>
    </dgm:pt>
    <dgm:pt modelId="{04DA089E-208A-C144-A9A3-558F1AFF2530}" type="pres">
      <dgm:prSet presAssocID="{2A3F56B5-7AB3-6848-A0E0-6AA80D171C8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463272F-9278-1C4C-A64E-0385988FB7EA}" type="pres">
      <dgm:prSet presAssocID="{22487255-5E83-D641-A555-11325F1B4239}" presName="parentText" presStyleLbl="node1" presStyleIdx="0" presStyleCnt="1" custLinFactNeighborX="-770" custLinFactNeighborY="-876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A63540C-5B39-6A49-94F9-CF30271D961A}" srcId="{2A3F56B5-7AB3-6848-A0E0-6AA80D171C80}" destId="{22487255-5E83-D641-A555-11325F1B4239}" srcOrd="0" destOrd="0" parTransId="{36B87AF4-53FC-F841-9E99-F757598C4E48}" sibTransId="{BF90BCBE-DF84-A546-AD06-6B04C923EA3B}"/>
    <dgm:cxn modelId="{31425C11-CE83-5844-95DF-0BD72A96F077}" type="presOf" srcId="{22487255-5E83-D641-A555-11325F1B4239}" destId="{1463272F-9278-1C4C-A64E-0385988FB7EA}" srcOrd="0" destOrd="0" presId="urn:microsoft.com/office/officeart/2005/8/layout/vList2"/>
    <dgm:cxn modelId="{F938124D-F8AA-9246-9E1A-7173A39A60DF}" type="presOf" srcId="{2A3F56B5-7AB3-6848-A0E0-6AA80D171C80}" destId="{04DA089E-208A-C144-A9A3-558F1AFF2530}" srcOrd="0" destOrd="0" presId="urn:microsoft.com/office/officeart/2005/8/layout/vList2"/>
    <dgm:cxn modelId="{ACA1DD87-D198-6145-A34D-B61AB4AFA2FD}" type="presParOf" srcId="{04DA089E-208A-C144-A9A3-558F1AFF2530}" destId="{1463272F-9278-1C4C-A64E-0385988FB7E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E7935B-86E3-5F49-846C-653ECE62AE79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7128EAC-2D02-C44B-A2B1-AA7EF61FD30B}">
      <dgm:prSet/>
      <dgm:spPr>
        <a:solidFill>
          <a:schemeClr val="accent1"/>
        </a:solidFill>
      </dgm:spPr>
      <dgm:t>
        <a:bodyPr/>
        <a:lstStyle/>
        <a:p>
          <a:pPr rtl="0"/>
          <a:r>
            <a:rPr kumimoji="1" lang="zh-CN" altLang="en-US" dirty="0" smtClean="0"/>
            <a:t>盛科</a:t>
          </a:r>
          <a:r>
            <a:rPr kumimoji="1" lang="en-US" altLang="zh-CN" dirty="0" smtClean="0"/>
            <a:t>5G</a:t>
          </a:r>
          <a:r>
            <a:rPr kumimoji="1" lang="zh-CN" altLang="en-US" dirty="0" smtClean="0"/>
            <a:t>路标规划</a:t>
          </a:r>
          <a:endParaRPr lang="zh-CN" altLang="en-US" dirty="0"/>
        </a:p>
      </dgm:t>
    </dgm:pt>
    <dgm:pt modelId="{B1CEE7F9-D43B-E54C-B6F5-1B7DBE1BF4B5}" type="parTrans" cxnId="{6BC81936-6CA7-9C46-9305-3FFE56C6604B}">
      <dgm:prSet/>
      <dgm:spPr/>
      <dgm:t>
        <a:bodyPr/>
        <a:lstStyle/>
        <a:p>
          <a:endParaRPr lang="zh-CN" altLang="en-US"/>
        </a:p>
      </dgm:t>
    </dgm:pt>
    <dgm:pt modelId="{DF54D6DE-3A47-8F4F-864C-74C24FD354D2}" type="sibTrans" cxnId="{6BC81936-6CA7-9C46-9305-3FFE56C6604B}">
      <dgm:prSet/>
      <dgm:spPr/>
      <dgm:t>
        <a:bodyPr/>
        <a:lstStyle/>
        <a:p>
          <a:endParaRPr lang="zh-CN" altLang="en-US"/>
        </a:p>
      </dgm:t>
    </dgm:pt>
    <dgm:pt modelId="{60130930-9CE3-C34B-B780-635634D1FEFC}">
      <dgm:prSet/>
      <dgm:spPr>
        <a:solidFill>
          <a:schemeClr val="accent2"/>
        </a:solidFill>
      </dgm:spPr>
      <dgm:t>
        <a:bodyPr/>
        <a:lstStyle/>
        <a:p>
          <a:pPr rtl="0"/>
          <a:r>
            <a:rPr kumimoji="1" lang="zh-CN" altLang="en-US" smtClean="0"/>
            <a:t>盛科</a:t>
          </a:r>
          <a:r>
            <a:rPr kumimoji="1" lang="en-US" altLang="zh-CN" smtClean="0"/>
            <a:t>5G</a:t>
          </a:r>
          <a:r>
            <a:rPr kumimoji="1" lang="zh-CN" altLang="en-US" smtClean="0"/>
            <a:t>解决方案</a:t>
          </a:r>
          <a:endParaRPr lang="zh-CN" altLang="en-US"/>
        </a:p>
      </dgm:t>
    </dgm:pt>
    <dgm:pt modelId="{37007913-3C50-A949-9A48-B1D342AE1675}" type="sibTrans" cxnId="{E05D499C-D85E-3D45-864E-26D85AD696CB}">
      <dgm:prSet/>
      <dgm:spPr/>
      <dgm:t>
        <a:bodyPr/>
        <a:lstStyle/>
        <a:p>
          <a:endParaRPr lang="zh-CN" altLang="en-US"/>
        </a:p>
      </dgm:t>
    </dgm:pt>
    <dgm:pt modelId="{54FD17B4-174A-064C-A551-45359F778EE7}" type="parTrans" cxnId="{E05D499C-D85E-3D45-864E-26D85AD696CB}">
      <dgm:prSet/>
      <dgm:spPr/>
      <dgm:t>
        <a:bodyPr/>
        <a:lstStyle/>
        <a:p>
          <a:endParaRPr lang="zh-CN" altLang="en-US"/>
        </a:p>
      </dgm:t>
    </dgm:pt>
    <dgm:pt modelId="{47A08EC4-79D0-AE46-A935-F639601B8431}">
      <dgm:prSet/>
      <dgm:spPr>
        <a:solidFill>
          <a:schemeClr val="accent1"/>
        </a:solidFill>
      </dgm:spPr>
      <dgm:t>
        <a:bodyPr/>
        <a:lstStyle/>
        <a:p>
          <a:pPr rtl="0"/>
          <a:r>
            <a:rPr kumimoji="1" lang="zh-CN" altLang="en-US" dirty="0" smtClean="0"/>
            <a:t>低时延技术分析</a:t>
          </a:r>
          <a:endParaRPr lang="zh-CN" altLang="en-US" dirty="0"/>
        </a:p>
      </dgm:t>
    </dgm:pt>
    <dgm:pt modelId="{289ACDA1-15B8-474F-8CA2-299F05F1B20C}" type="sibTrans" cxnId="{6847857B-7FB3-B743-995A-1434C53BE000}">
      <dgm:prSet/>
      <dgm:spPr/>
      <dgm:t>
        <a:bodyPr/>
        <a:lstStyle/>
        <a:p>
          <a:endParaRPr lang="zh-CN" altLang="en-US"/>
        </a:p>
      </dgm:t>
    </dgm:pt>
    <dgm:pt modelId="{53F72A78-5F5D-5E40-98BD-EE1A27907253}" type="parTrans" cxnId="{6847857B-7FB3-B743-995A-1434C53BE000}">
      <dgm:prSet/>
      <dgm:spPr/>
      <dgm:t>
        <a:bodyPr/>
        <a:lstStyle/>
        <a:p>
          <a:endParaRPr lang="zh-CN" altLang="en-US"/>
        </a:p>
      </dgm:t>
    </dgm:pt>
    <dgm:pt modelId="{B7B76714-18AB-5D4B-81D5-BEEAE731444D}" type="pres">
      <dgm:prSet presAssocID="{BBE7935B-86E3-5F49-846C-653ECE62AE7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6AAB6CB-078A-C04F-98AF-E4357F8DB592}" type="pres">
      <dgm:prSet presAssocID="{57128EAC-2D02-C44B-A2B1-AA7EF61FD30B}" presName="parentLin" presStyleCnt="0"/>
      <dgm:spPr/>
    </dgm:pt>
    <dgm:pt modelId="{FF21A2C6-5E93-E74B-BE94-3CB2D8DAC8C1}" type="pres">
      <dgm:prSet presAssocID="{57128EAC-2D02-C44B-A2B1-AA7EF61FD30B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5ED66BFC-84BF-D44F-A154-AB881EF641E2}" type="pres">
      <dgm:prSet presAssocID="{57128EAC-2D02-C44B-A2B1-AA7EF61FD30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59039E-3E6E-FF4F-8CA6-924B5A1374E0}" type="pres">
      <dgm:prSet presAssocID="{57128EAC-2D02-C44B-A2B1-AA7EF61FD30B}" presName="negativeSpace" presStyleCnt="0"/>
      <dgm:spPr/>
    </dgm:pt>
    <dgm:pt modelId="{C62DD754-1F71-CB4A-98F0-456EDC50A472}" type="pres">
      <dgm:prSet presAssocID="{57128EAC-2D02-C44B-A2B1-AA7EF61FD30B}" presName="childText" presStyleLbl="conFgAcc1" presStyleIdx="0" presStyleCnt="3">
        <dgm:presLayoutVars>
          <dgm:bulletEnabled val="1"/>
        </dgm:presLayoutVars>
      </dgm:prSet>
      <dgm:spPr/>
    </dgm:pt>
    <dgm:pt modelId="{8405402B-536A-0A48-9032-E192D218A1D1}" type="pres">
      <dgm:prSet presAssocID="{DF54D6DE-3A47-8F4F-864C-74C24FD354D2}" presName="spaceBetweenRectangles" presStyleCnt="0"/>
      <dgm:spPr/>
    </dgm:pt>
    <dgm:pt modelId="{5A4247C8-3DDA-1F41-BD26-EC13FFB8F089}" type="pres">
      <dgm:prSet presAssocID="{47A08EC4-79D0-AE46-A935-F639601B8431}" presName="parentLin" presStyleCnt="0"/>
      <dgm:spPr/>
    </dgm:pt>
    <dgm:pt modelId="{837B5170-DF10-C24F-B3C5-8CCF220E7830}" type="pres">
      <dgm:prSet presAssocID="{47A08EC4-79D0-AE46-A935-F639601B8431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F74F5A91-E963-5A47-9FC3-B80993A974FB}" type="pres">
      <dgm:prSet presAssocID="{47A08EC4-79D0-AE46-A935-F639601B843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A6E4944-D689-1840-9E3A-1325801FAEE8}" type="pres">
      <dgm:prSet presAssocID="{47A08EC4-79D0-AE46-A935-F639601B8431}" presName="negativeSpace" presStyleCnt="0"/>
      <dgm:spPr/>
    </dgm:pt>
    <dgm:pt modelId="{DD60F9C5-05B1-FF4C-907A-26375AEF4A97}" type="pres">
      <dgm:prSet presAssocID="{47A08EC4-79D0-AE46-A935-F639601B8431}" presName="childText" presStyleLbl="conFgAcc1" presStyleIdx="1" presStyleCnt="3">
        <dgm:presLayoutVars>
          <dgm:bulletEnabled val="1"/>
        </dgm:presLayoutVars>
      </dgm:prSet>
      <dgm:spPr/>
    </dgm:pt>
    <dgm:pt modelId="{F2E82494-D738-114B-8C05-A5ECB152F3B1}" type="pres">
      <dgm:prSet presAssocID="{289ACDA1-15B8-474F-8CA2-299F05F1B20C}" presName="spaceBetweenRectangles" presStyleCnt="0"/>
      <dgm:spPr/>
    </dgm:pt>
    <dgm:pt modelId="{E19EA30F-7C37-EA49-BF2E-8EE635851ABB}" type="pres">
      <dgm:prSet presAssocID="{60130930-9CE3-C34B-B780-635634D1FEFC}" presName="parentLin" presStyleCnt="0"/>
      <dgm:spPr/>
    </dgm:pt>
    <dgm:pt modelId="{08A0305C-373B-F449-B6B4-CC534F2CA9B3}" type="pres">
      <dgm:prSet presAssocID="{60130930-9CE3-C34B-B780-635634D1FEFC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7341805B-6B3B-694B-9DAD-96B36DC5B9D5}" type="pres">
      <dgm:prSet presAssocID="{60130930-9CE3-C34B-B780-635634D1FEF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DAF865-EF56-A242-890E-08C00F20E0C8}" type="pres">
      <dgm:prSet presAssocID="{60130930-9CE3-C34B-B780-635634D1FEFC}" presName="negativeSpace" presStyleCnt="0"/>
      <dgm:spPr/>
    </dgm:pt>
    <dgm:pt modelId="{19DCD31F-7180-2A42-B8E5-EC2DD64AB3D6}" type="pres">
      <dgm:prSet presAssocID="{60130930-9CE3-C34B-B780-635634D1FEF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05D499C-D85E-3D45-864E-26D85AD696CB}" srcId="{BBE7935B-86E3-5F49-846C-653ECE62AE79}" destId="{60130930-9CE3-C34B-B780-635634D1FEFC}" srcOrd="2" destOrd="0" parTransId="{54FD17B4-174A-064C-A551-45359F778EE7}" sibTransId="{37007913-3C50-A949-9A48-B1D342AE1675}"/>
    <dgm:cxn modelId="{AE6D3355-484E-B740-A904-83CE7777D1CE}" type="presOf" srcId="{47A08EC4-79D0-AE46-A935-F639601B8431}" destId="{837B5170-DF10-C24F-B3C5-8CCF220E7830}" srcOrd="0" destOrd="0" presId="urn:microsoft.com/office/officeart/2005/8/layout/list1"/>
    <dgm:cxn modelId="{B44C4935-F901-934B-B12D-91955A22033A}" type="presOf" srcId="{57128EAC-2D02-C44B-A2B1-AA7EF61FD30B}" destId="{FF21A2C6-5E93-E74B-BE94-3CB2D8DAC8C1}" srcOrd="0" destOrd="0" presId="urn:microsoft.com/office/officeart/2005/8/layout/list1"/>
    <dgm:cxn modelId="{ACBBF516-0B4D-BC45-9109-2F7F7D3FB2A9}" type="presOf" srcId="{60130930-9CE3-C34B-B780-635634D1FEFC}" destId="{7341805B-6B3B-694B-9DAD-96B36DC5B9D5}" srcOrd="1" destOrd="0" presId="urn:microsoft.com/office/officeart/2005/8/layout/list1"/>
    <dgm:cxn modelId="{DE2873EE-BF68-BF47-B8B0-A7360199E54E}" type="presOf" srcId="{BBE7935B-86E3-5F49-846C-653ECE62AE79}" destId="{B7B76714-18AB-5D4B-81D5-BEEAE731444D}" srcOrd="0" destOrd="0" presId="urn:microsoft.com/office/officeart/2005/8/layout/list1"/>
    <dgm:cxn modelId="{F241D2BE-7902-D84C-B715-3319F5BA6876}" type="presOf" srcId="{60130930-9CE3-C34B-B780-635634D1FEFC}" destId="{08A0305C-373B-F449-B6B4-CC534F2CA9B3}" srcOrd="0" destOrd="0" presId="urn:microsoft.com/office/officeart/2005/8/layout/list1"/>
    <dgm:cxn modelId="{BD404155-DDC3-FE40-A084-7A83BD67947E}" type="presOf" srcId="{57128EAC-2D02-C44B-A2B1-AA7EF61FD30B}" destId="{5ED66BFC-84BF-D44F-A154-AB881EF641E2}" srcOrd="1" destOrd="0" presId="urn:microsoft.com/office/officeart/2005/8/layout/list1"/>
    <dgm:cxn modelId="{F283B98B-E488-AC41-8497-DA49F5D5F165}" type="presOf" srcId="{47A08EC4-79D0-AE46-A935-F639601B8431}" destId="{F74F5A91-E963-5A47-9FC3-B80993A974FB}" srcOrd="1" destOrd="0" presId="urn:microsoft.com/office/officeart/2005/8/layout/list1"/>
    <dgm:cxn modelId="{6BC81936-6CA7-9C46-9305-3FFE56C6604B}" srcId="{BBE7935B-86E3-5F49-846C-653ECE62AE79}" destId="{57128EAC-2D02-C44B-A2B1-AA7EF61FD30B}" srcOrd="0" destOrd="0" parTransId="{B1CEE7F9-D43B-E54C-B6F5-1B7DBE1BF4B5}" sibTransId="{DF54D6DE-3A47-8F4F-864C-74C24FD354D2}"/>
    <dgm:cxn modelId="{6847857B-7FB3-B743-995A-1434C53BE000}" srcId="{BBE7935B-86E3-5F49-846C-653ECE62AE79}" destId="{47A08EC4-79D0-AE46-A935-F639601B8431}" srcOrd="1" destOrd="0" parTransId="{53F72A78-5F5D-5E40-98BD-EE1A27907253}" sibTransId="{289ACDA1-15B8-474F-8CA2-299F05F1B20C}"/>
    <dgm:cxn modelId="{09E94570-DF29-EC4C-BB01-19494F1A3C38}" type="presParOf" srcId="{B7B76714-18AB-5D4B-81D5-BEEAE731444D}" destId="{16AAB6CB-078A-C04F-98AF-E4357F8DB592}" srcOrd="0" destOrd="0" presId="urn:microsoft.com/office/officeart/2005/8/layout/list1"/>
    <dgm:cxn modelId="{444D95B2-C80C-BA49-B28E-A6E7A7B0ACAD}" type="presParOf" srcId="{16AAB6CB-078A-C04F-98AF-E4357F8DB592}" destId="{FF21A2C6-5E93-E74B-BE94-3CB2D8DAC8C1}" srcOrd="0" destOrd="0" presId="urn:microsoft.com/office/officeart/2005/8/layout/list1"/>
    <dgm:cxn modelId="{BA65A4DD-A702-E444-993C-F932DF3386F0}" type="presParOf" srcId="{16AAB6CB-078A-C04F-98AF-E4357F8DB592}" destId="{5ED66BFC-84BF-D44F-A154-AB881EF641E2}" srcOrd="1" destOrd="0" presId="urn:microsoft.com/office/officeart/2005/8/layout/list1"/>
    <dgm:cxn modelId="{F6483E73-44D6-CF4E-A563-597233F081DA}" type="presParOf" srcId="{B7B76714-18AB-5D4B-81D5-BEEAE731444D}" destId="{6959039E-3E6E-FF4F-8CA6-924B5A1374E0}" srcOrd="1" destOrd="0" presId="urn:microsoft.com/office/officeart/2005/8/layout/list1"/>
    <dgm:cxn modelId="{29468564-717F-3141-A115-FDDF4006F5CD}" type="presParOf" srcId="{B7B76714-18AB-5D4B-81D5-BEEAE731444D}" destId="{C62DD754-1F71-CB4A-98F0-456EDC50A472}" srcOrd="2" destOrd="0" presId="urn:microsoft.com/office/officeart/2005/8/layout/list1"/>
    <dgm:cxn modelId="{8F62283C-935F-5B4E-BFE3-4BA53F22351B}" type="presParOf" srcId="{B7B76714-18AB-5D4B-81D5-BEEAE731444D}" destId="{8405402B-536A-0A48-9032-E192D218A1D1}" srcOrd="3" destOrd="0" presId="urn:microsoft.com/office/officeart/2005/8/layout/list1"/>
    <dgm:cxn modelId="{85B964F1-7A55-3D4A-B3B7-C385C48EC5F7}" type="presParOf" srcId="{B7B76714-18AB-5D4B-81D5-BEEAE731444D}" destId="{5A4247C8-3DDA-1F41-BD26-EC13FFB8F089}" srcOrd="4" destOrd="0" presId="urn:microsoft.com/office/officeart/2005/8/layout/list1"/>
    <dgm:cxn modelId="{3531A3BF-1467-7044-B42C-CDC6153B321E}" type="presParOf" srcId="{5A4247C8-3DDA-1F41-BD26-EC13FFB8F089}" destId="{837B5170-DF10-C24F-B3C5-8CCF220E7830}" srcOrd="0" destOrd="0" presId="urn:microsoft.com/office/officeart/2005/8/layout/list1"/>
    <dgm:cxn modelId="{0427FEC1-A6E7-CB4F-9007-3AC0F45FE6AC}" type="presParOf" srcId="{5A4247C8-3DDA-1F41-BD26-EC13FFB8F089}" destId="{F74F5A91-E963-5A47-9FC3-B80993A974FB}" srcOrd="1" destOrd="0" presId="urn:microsoft.com/office/officeart/2005/8/layout/list1"/>
    <dgm:cxn modelId="{D0F2AC78-C9C3-7448-B251-E689F1DF23FB}" type="presParOf" srcId="{B7B76714-18AB-5D4B-81D5-BEEAE731444D}" destId="{BA6E4944-D689-1840-9E3A-1325801FAEE8}" srcOrd="5" destOrd="0" presId="urn:microsoft.com/office/officeart/2005/8/layout/list1"/>
    <dgm:cxn modelId="{39C6732B-C5C9-374D-BF0F-C0501A7BE1EC}" type="presParOf" srcId="{B7B76714-18AB-5D4B-81D5-BEEAE731444D}" destId="{DD60F9C5-05B1-FF4C-907A-26375AEF4A97}" srcOrd="6" destOrd="0" presId="urn:microsoft.com/office/officeart/2005/8/layout/list1"/>
    <dgm:cxn modelId="{2896FA65-F961-A049-9089-42F4624C3CC8}" type="presParOf" srcId="{B7B76714-18AB-5D4B-81D5-BEEAE731444D}" destId="{F2E82494-D738-114B-8C05-A5ECB152F3B1}" srcOrd="7" destOrd="0" presId="urn:microsoft.com/office/officeart/2005/8/layout/list1"/>
    <dgm:cxn modelId="{3EB8F72F-72A4-0149-815C-CDE646D2C190}" type="presParOf" srcId="{B7B76714-18AB-5D4B-81D5-BEEAE731444D}" destId="{E19EA30F-7C37-EA49-BF2E-8EE635851ABB}" srcOrd="8" destOrd="0" presId="urn:microsoft.com/office/officeart/2005/8/layout/list1"/>
    <dgm:cxn modelId="{7753547E-3EAA-C246-BD9F-7CAE08CF6F96}" type="presParOf" srcId="{E19EA30F-7C37-EA49-BF2E-8EE635851ABB}" destId="{08A0305C-373B-F449-B6B4-CC534F2CA9B3}" srcOrd="0" destOrd="0" presId="urn:microsoft.com/office/officeart/2005/8/layout/list1"/>
    <dgm:cxn modelId="{627DB0B3-7DC8-F745-87C8-3D66E52381DC}" type="presParOf" srcId="{E19EA30F-7C37-EA49-BF2E-8EE635851ABB}" destId="{7341805B-6B3B-694B-9DAD-96B36DC5B9D5}" srcOrd="1" destOrd="0" presId="urn:microsoft.com/office/officeart/2005/8/layout/list1"/>
    <dgm:cxn modelId="{FE234BC4-F372-CB48-A889-F5F919D737B2}" type="presParOf" srcId="{B7B76714-18AB-5D4B-81D5-BEEAE731444D}" destId="{E9DAF865-EF56-A242-890E-08C00F20E0C8}" srcOrd="9" destOrd="0" presId="urn:microsoft.com/office/officeart/2005/8/layout/list1"/>
    <dgm:cxn modelId="{DD48E3BF-0BAA-BD43-B9D7-512ACA435173}" type="presParOf" srcId="{B7B76714-18AB-5D4B-81D5-BEEAE731444D}" destId="{19DCD31F-7180-2A42-B8E5-EC2DD64AB3D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DD754-1F71-CB4A-98F0-456EDC50A472}">
      <dsp:nvSpPr>
        <dsp:cNvPr id="0" name=""/>
        <dsp:cNvSpPr/>
      </dsp:nvSpPr>
      <dsp:spPr>
        <a:xfrm>
          <a:off x="0" y="506528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66BFC-84BF-D44F-A154-AB881EF641E2}">
      <dsp:nvSpPr>
        <dsp:cNvPr id="0" name=""/>
        <dsp:cNvSpPr/>
      </dsp:nvSpPr>
      <dsp:spPr>
        <a:xfrm>
          <a:off x="525780" y="19448"/>
          <a:ext cx="7360920" cy="974160"/>
        </a:xfrm>
        <a:prstGeom prst="round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3300" kern="1200" dirty="0" smtClean="0"/>
            <a:t>盛科</a:t>
          </a:r>
          <a:r>
            <a:rPr kumimoji="1" lang="en-US" altLang="zh-CN" sz="3300" kern="1200" dirty="0" smtClean="0"/>
            <a:t>5G</a:t>
          </a:r>
          <a:r>
            <a:rPr kumimoji="1" lang="zh-CN" altLang="en-US" sz="3300" kern="1200" dirty="0" smtClean="0"/>
            <a:t>路标规划</a:t>
          </a:r>
          <a:endParaRPr lang="zh-CN" altLang="en-US" sz="3300" kern="1200" dirty="0"/>
        </a:p>
      </dsp:txBody>
      <dsp:txXfrm>
        <a:off x="573335" y="67003"/>
        <a:ext cx="7265810" cy="879050"/>
      </dsp:txXfrm>
    </dsp:sp>
    <dsp:sp modelId="{DD60F9C5-05B1-FF4C-907A-26375AEF4A97}">
      <dsp:nvSpPr>
        <dsp:cNvPr id="0" name=""/>
        <dsp:cNvSpPr/>
      </dsp:nvSpPr>
      <dsp:spPr>
        <a:xfrm>
          <a:off x="0" y="200340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4F5A91-E963-5A47-9FC3-B80993A974FB}">
      <dsp:nvSpPr>
        <dsp:cNvPr id="0" name=""/>
        <dsp:cNvSpPr/>
      </dsp:nvSpPr>
      <dsp:spPr>
        <a:xfrm>
          <a:off x="525780" y="1516329"/>
          <a:ext cx="7360920" cy="9741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3300" kern="1200" smtClean="0"/>
            <a:t>低时延技术分析</a:t>
          </a:r>
          <a:endParaRPr lang="zh-CN" altLang="en-US" sz="3300" kern="1200"/>
        </a:p>
      </dsp:txBody>
      <dsp:txXfrm>
        <a:off x="573335" y="1563884"/>
        <a:ext cx="7265810" cy="879050"/>
      </dsp:txXfrm>
    </dsp:sp>
    <dsp:sp modelId="{19DCD31F-7180-2A42-B8E5-EC2DD64AB3D6}">
      <dsp:nvSpPr>
        <dsp:cNvPr id="0" name=""/>
        <dsp:cNvSpPr/>
      </dsp:nvSpPr>
      <dsp:spPr>
        <a:xfrm>
          <a:off x="0" y="350028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1805B-6B3B-694B-9DAD-96B36DC5B9D5}">
      <dsp:nvSpPr>
        <dsp:cNvPr id="0" name=""/>
        <dsp:cNvSpPr/>
      </dsp:nvSpPr>
      <dsp:spPr>
        <a:xfrm>
          <a:off x="525780" y="3013209"/>
          <a:ext cx="7360920" cy="9741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3300" kern="1200" smtClean="0"/>
            <a:t>盛科</a:t>
          </a:r>
          <a:r>
            <a:rPr kumimoji="1" lang="en-US" altLang="zh-CN" sz="3300" kern="1200" smtClean="0"/>
            <a:t>5G</a:t>
          </a:r>
          <a:r>
            <a:rPr kumimoji="1" lang="zh-CN" altLang="en-US" sz="3300" kern="1200" smtClean="0"/>
            <a:t>解决方案</a:t>
          </a:r>
          <a:endParaRPr lang="zh-CN" altLang="en-US" sz="3300" kern="1200"/>
        </a:p>
      </dsp:txBody>
      <dsp:txXfrm>
        <a:off x="573335" y="3060764"/>
        <a:ext cx="7265810" cy="879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DD754-1F71-CB4A-98F0-456EDC50A472}">
      <dsp:nvSpPr>
        <dsp:cNvPr id="0" name=""/>
        <dsp:cNvSpPr/>
      </dsp:nvSpPr>
      <dsp:spPr>
        <a:xfrm>
          <a:off x="0" y="506528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66BFC-84BF-D44F-A154-AB881EF641E2}">
      <dsp:nvSpPr>
        <dsp:cNvPr id="0" name=""/>
        <dsp:cNvSpPr/>
      </dsp:nvSpPr>
      <dsp:spPr>
        <a:xfrm>
          <a:off x="525780" y="19448"/>
          <a:ext cx="7360920" cy="974160"/>
        </a:xfrm>
        <a:prstGeom prst="round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3300" kern="1200" dirty="0" smtClean="0"/>
            <a:t>盛科</a:t>
          </a:r>
          <a:r>
            <a:rPr kumimoji="1" lang="en-US" altLang="zh-CN" sz="3300" kern="1200" dirty="0" smtClean="0"/>
            <a:t>5G</a:t>
          </a:r>
          <a:r>
            <a:rPr kumimoji="1" lang="zh-CN" altLang="en-US" sz="3300" kern="1200" dirty="0" smtClean="0"/>
            <a:t>路标规划</a:t>
          </a:r>
          <a:endParaRPr lang="zh-CN" altLang="en-US" sz="3300" kern="1200" dirty="0"/>
        </a:p>
      </dsp:txBody>
      <dsp:txXfrm>
        <a:off x="573335" y="67003"/>
        <a:ext cx="7265810" cy="879050"/>
      </dsp:txXfrm>
    </dsp:sp>
    <dsp:sp modelId="{DD60F9C5-05B1-FF4C-907A-26375AEF4A97}">
      <dsp:nvSpPr>
        <dsp:cNvPr id="0" name=""/>
        <dsp:cNvSpPr/>
      </dsp:nvSpPr>
      <dsp:spPr>
        <a:xfrm>
          <a:off x="0" y="200340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4F5A91-E963-5A47-9FC3-B80993A974FB}">
      <dsp:nvSpPr>
        <dsp:cNvPr id="0" name=""/>
        <dsp:cNvSpPr/>
      </dsp:nvSpPr>
      <dsp:spPr>
        <a:xfrm>
          <a:off x="525780" y="1516329"/>
          <a:ext cx="7360920" cy="974160"/>
        </a:xfrm>
        <a:prstGeom prst="round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3300" kern="1200" dirty="0" smtClean="0"/>
            <a:t>低时延技术分析</a:t>
          </a:r>
          <a:endParaRPr lang="zh-CN" altLang="en-US" sz="3300" kern="1200" dirty="0"/>
        </a:p>
      </dsp:txBody>
      <dsp:txXfrm>
        <a:off x="573335" y="1563884"/>
        <a:ext cx="7265810" cy="879050"/>
      </dsp:txXfrm>
    </dsp:sp>
    <dsp:sp modelId="{19DCD31F-7180-2A42-B8E5-EC2DD64AB3D6}">
      <dsp:nvSpPr>
        <dsp:cNvPr id="0" name=""/>
        <dsp:cNvSpPr/>
      </dsp:nvSpPr>
      <dsp:spPr>
        <a:xfrm>
          <a:off x="0" y="350028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1805B-6B3B-694B-9DAD-96B36DC5B9D5}">
      <dsp:nvSpPr>
        <dsp:cNvPr id="0" name=""/>
        <dsp:cNvSpPr/>
      </dsp:nvSpPr>
      <dsp:spPr>
        <a:xfrm>
          <a:off x="525780" y="3013209"/>
          <a:ext cx="7360920" cy="9741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3300" kern="1200" smtClean="0"/>
            <a:t>盛科</a:t>
          </a:r>
          <a:r>
            <a:rPr kumimoji="1" lang="en-US" altLang="zh-CN" sz="3300" kern="1200" smtClean="0"/>
            <a:t>5G</a:t>
          </a:r>
          <a:r>
            <a:rPr kumimoji="1" lang="zh-CN" altLang="en-US" sz="3300" kern="1200" smtClean="0"/>
            <a:t>解决方案</a:t>
          </a:r>
          <a:endParaRPr lang="zh-CN" altLang="en-US" sz="3300" kern="1200"/>
        </a:p>
      </dsp:txBody>
      <dsp:txXfrm>
        <a:off x="573335" y="3060764"/>
        <a:ext cx="7265810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63272F-9278-1C4C-A64E-0385988FB7EA}">
      <dsp:nvSpPr>
        <dsp:cNvPr id="0" name=""/>
        <dsp:cNvSpPr/>
      </dsp:nvSpPr>
      <dsp:spPr>
        <a:xfrm>
          <a:off x="0" y="0"/>
          <a:ext cx="9556530" cy="1257750"/>
        </a:xfrm>
        <a:prstGeom prst="round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盛科的解决方案会基于当前低延时转发和</a:t>
          </a:r>
          <a:r>
            <a:rPr lang="en-US" altLang="zh-CN" sz="2500" kern="1200" dirty="0" smtClean="0"/>
            <a:t>Cut-through</a:t>
          </a:r>
          <a:r>
            <a:rPr lang="zh-CN" altLang="en-US" sz="2500" kern="1200" dirty="0" smtClean="0"/>
            <a:t>基础 </a:t>
          </a:r>
        </a:p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叠加</a:t>
          </a:r>
          <a:r>
            <a:rPr lang="en-US" altLang="zh-CN" sz="2500" kern="1200" dirty="0" smtClean="0"/>
            <a:t>TSN</a:t>
          </a:r>
          <a:r>
            <a:rPr lang="zh-CN" altLang="en-US" sz="2500" kern="1200" dirty="0" smtClean="0"/>
            <a:t>和</a:t>
          </a:r>
          <a:r>
            <a:rPr lang="en-US" altLang="zh-CN" sz="2500" kern="1200" dirty="0" smtClean="0"/>
            <a:t>Flex</a:t>
          </a:r>
          <a:r>
            <a:rPr lang="zh-CN" altLang="en-US" sz="2500" kern="1200" dirty="0" smtClean="0"/>
            <a:t> </a:t>
          </a:r>
          <a:r>
            <a:rPr lang="en-US" altLang="zh-CN" sz="2500" kern="1200" dirty="0" smtClean="0"/>
            <a:t>Ethernet</a:t>
          </a:r>
          <a:r>
            <a:rPr lang="zh-CN" altLang="en-US" sz="2500" kern="1200" dirty="0" smtClean="0"/>
            <a:t>提供</a:t>
          </a:r>
          <a:r>
            <a:rPr lang="en-US" altLang="zh-CN" sz="2500" kern="1200" dirty="0" smtClean="0"/>
            <a:t>5G</a:t>
          </a:r>
          <a:r>
            <a:rPr lang="zh-CN" altLang="en-US" sz="2500" kern="1200" dirty="0" smtClean="0"/>
            <a:t>最低延时的解决方案</a:t>
          </a:r>
          <a:endParaRPr lang="zh-CN" altLang="en-US" sz="2500" kern="1200" dirty="0"/>
        </a:p>
      </dsp:txBody>
      <dsp:txXfrm>
        <a:off x="61398" y="61398"/>
        <a:ext cx="9433734" cy="11349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DD754-1F71-CB4A-98F0-456EDC50A472}">
      <dsp:nvSpPr>
        <dsp:cNvPr id="0" name=""/>
        <dsp:cNvSpPr/>
      </dsp:nvSpPr>
      <dsp:spPr>
        <a:xfrm>
          <a:off x="0" y="506528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66BFC-84BF-D44F-A154-AB881EF641E2}">
      <dsp:nvSpPr>
        <dsp:cNvPr id="0" name=""/>
        <dsp:cNvSpPr/>
      </dsp:nvSpPr>
      <dsp:spPr>
        <a:xfrm>
          <a:off x="525780" y="19448"/>
          <a:ext cx="7360920" cy="974160"/>
        </a:xfrm>
        <a:prstGeom prst="round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3300" kern="1200" dirty="0" smtClean="0"/>
            <a:t>盛科</a:t>
          </a:r>
          <a:r>
            <a:rPr kumimoji="1" lang="en-US" altLang="zh-CN" sz="3300" kern="1200" dirty="0" smtClean="0"/>
            <a:t>5G</a:t>
          </a:r>
          <a:r>
            <a:rPr kumimoji="1" lang="zh-CN" altLang="en-US" sz="3300" kern="1200" dirty="0" smtClean="0"/>
            <a:t>路标规划</a:t>
          </a:r>
          <a:endParaRPr lang="zh-CN" altLang="en-US" sz="3300" kern="1200" dirty="0"/>
        </a:p>
      </dsp:txBody>
      <dsp:txXfrm>
        <a:off x="573335" y="67003"/>
        <a:ext cx="7265810" cy="879050"/>
      </dsp:txXfrm>
    </dsp:sp>
    <dsp:sp modelId="{DD60F9C5-05B1-FF4C-907A-26375AEF4A97}">
      <dsp:nvSpPr>
        <dsp:cNvPr id="0" name=""/>
        <dsp:cNvSpPr/>
      </dsp:nvSpPr>
      <dsp:spPr>
        <a:xfrm>
          <a:off x="0" y="200340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4F5A91-E963-5A47-9FC3-B80993A974FB}">
      <dsp:nvSpPr>
        <dsp:cNvPr id="0" name=""/>
        <dsp:cNvSpPr/>
      </dsp:nvSpPr>
      <dsp:spPr>
        <a:xfrm>
          <a:off x="525780" y="1516329"/>
          <a:ext cx="7360920" cy="974160"/>
        </a:xfrm>
        <a:prstGeom prst="roundRect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3300" kern="1200" dirty="0" smtClean="0"/>
            <a:t>低时延技术分析</a:t>
          </a:r>
          <a:endParaRPr lang="zh-CN" altLang="en-US" sz="3300" kern="1200" dirty="0"/>
        </a:p>
      </dsp:txBody>
      <dsp:txXfrm>
        <a:off x="573335" y="1563884"/>
        <a:ext cx="7265810" cy="879050"/>
      </dsp:txXfrm>
    </dsp:sp>
    <dsp:sp modelId="{19DCD31F-7180-2A42-B8E5-EC2DD64AB3D6}">
      <dsp:nvSpPr>
        <dsp:cNvPr id="0" name=""/>
        <dsp:cNvSpPr/>
      </dsp:nvSpPr>
      <dsp:spPr>
        <a:xfrm>
          <a:off x="0" y="350028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1805B-6B3B-694B-9DAD-96B36DC5B9D5}">
      <dsp:nvSpPr>
        <dsp:cNvPr id="0" name=""/>
        <dsp:cNvSpPr/>
      </dsp:nvSpPr>
      <dsp:spPr>
        <a:xfrm>
          <a:off x="525780" y="3013209"/>
          <a:ext cx="7360920" cy="974160"/>
        </a:xfrm>
        <a:prstGeom prst="round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3300" kern="1200" smtClean="0"/>
            <a:t>盛科</a:t>
          </a:r>
          <a:r>
            <a:rPr kumimoji="1" lang="en-US" altLang="zh-CN" sz="3300" kern="1200" smtClean="0"/>
            <a:t>5G</a:t>
          </a:r>
          <a:r>
            <a:rPr kumimoji="1" lang="zh-CN" altLang="en-US" sz="3300" kern="1200" smtClean="0"/>
            <a:t>解决方案</a:t>
          </a:r>
          <a:endParaRPr lang="zh-CN" altLang="en-US" sz="3300" kern="1200"/>
        </a:p>
      </dsp:txBody>
      <dsp:txXfrm>
        <a:off x="573335" y="3060764"/>
        <a:ext cx="7265810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1E3A24-0726-8A42-B384-41ABE80CCF14}" type="datetimeFigureOut">
              <a:rPr kumimoji="1" lang="zh-CN" altLang="en-US" smtClean="0"/>
              <a:t>2018/1/10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1F0D5-3326-0941-A11B-3FAB6CBA7B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332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1F0D5-3326-0941-A11B-3FAB6CBA7BC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280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</p:spPr>
        <p:txBody>
          <a:bodyPr lIns="0"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wrap="square" lIns="2160000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60C9A8-CD35-A846-82B8-DDA6CE91A62E}" type="datetime1">
              <a:rPr kumimoji="1" lang="zh-CN" altLang="en-US" smtClean="0"/>
              <a:t>2018/1/10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478" y="2728779"/>
            <a:ext cx="6003572" cy="1998463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03583" y="6228522"/>
            <a:ext cx="1842052" cy="490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503583" y="6228522"/>
            <a:ext cx="1842052" cy="490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0" y="596618"/>
            <a:ext cx="12192000" cy="861791"/>
          </a:xfrm>
          <a:prstGeom prst="rect">
            <a:avLst/>
          </a:prstGeom>
          <a:solidFill>
            <a:schemeClr val="accent1"/>
          </a:solidFill>
        </p:spPr>
        <p:txBody>
          <a:bodyPr vert="horz" lIns="216000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321BF-7EF4-2048-A770-7C17CF47FAF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78490"/>
            <a:ext cx="963846" cy="32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3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67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AE885FA-583E-488C-A3B2-2647B84A81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4937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26">
            <a:extLst>
              <a:ext uri="{FF2B5EF4-FFF2-40B4-BE49-F238E27FC236}">
                <a16:creationId xmlns="" xmlns:a16="http://schemas.microsoft.com/office/drawing/2014/main" id="{87B1CEC7-C2CE-4440-A0F7-0BE6B3AADB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="" xmlns:a16="http://schemas.microsoft.com/office/drawing/2014/main" id="{7B0DBF0B-D7C2-4F15-94AE-3152558245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62550" y="640080"/>
            <a:ext cx="4931595" cy="3291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574365" y="694560"/>
            <a:ext cx="4974336" cy="31828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4663836"/>
            <a:ext cx="9144000" cy="109984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Centec</a:t>
            </a:r>
            <a:r>
              <a:rPr kumimoji="1" lang="zh-CN" altLang="en-US" dirty="0"/>
              <a:t> </a:t>
            </a:r>
            <a:r>
              <a:rPr kumimoji="1" lang="en-US" altLang="zh-CN" dirty="0"/>
              <a:t>5G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Strategic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524000" y="5742428"/>
            <a:ext cx="9144000" cy="52842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GoldenGate2</a:t>
            </a:r>
            <a:r>
              <a:rPr kumimoji="1" lang="zh-CN" altLang="en-US" dirty="0"/>
              <a:t> </a:t>
            </a:r>
            <a:r>
              <a:rPr kumimoji="1" lang="en-US" altLang="zh-CN" dirty="0"/>
              <a:t>Family</a:t>
            </a:r>
            <a:r>
              <a:rPr kumimoji="1" lang="zh-CN" altLang="en-US" dirty="0"/>
              <a:t> </a:t>
            </a:r>
            <a:r>
              <a:rPr kumimoji="1" lang="en-US" altLang="zh-CN" dirty="0"/>
              <a:t>Focus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5G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zh-CN"/>
              <a:t>Centec Networks © 2017. All rights reserved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68321BF-7EF4-2048-A770-7C17CF47FAFE}" type="slidenum">
              <a:rPr kumimoji="1" lang="zh-CN" altLang="en-US" smtClean="0"/>
              <a:pPr>
                <a:spcAft>
                  <a:spcPts val="600"/>
                </a:spcAft>
              </a:pPr>
              <a:t>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26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Cut-Through</a:t>
            </a:r>
            <a:r>
              <a:rPr kumimoji="1" lang="zh-CN" altLang="en-US" dirty="0" smtClean="0"/>
              <a:t>时延优化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509" y="1928654"/>
            <a:ext cx="11533144" cy="2896951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881553" y="5204489"/>
            <a:ext cx="10597055" cy="7729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sz="2400" dirty="0" smtClean="0"/>
              <a:t>Store-and-forward</a:t>
            </a:r>
            <a:r>
              <a:rPr kumimoji="1" lang="zh-CN" altLang="en-US" sz="2400" dirty="0" smtClean="0"/>
              <a:t> 依赖于包长，线性增长</a:t>
            </a:r>
            <a:endParaRPr kumimoji="1" lang="en-US" altLang="zh-CN" sz="240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sz="2400" dirty="0" smtClean="0"/>
              <a:t>Cut-Through</a:t>
            </a:r>
            <a:r>
              <a:rPr kumimoji="1" lang="zh-CN" altLang="en-US" sz="2400" dirty="0" smtClean="0"/>
              <a:t> 不依赖于包场，</a:t>
            </a:r>
            <a:r>
              <a:rPr kumimoji="1" lang="en-US" altLang="zh-CN" sz="2400" dirty="0" smtClean="0"/>
              <a:t>128</a:t>
            </a:r>
            <a:r>
              <a:rPr kumimoji="1" lang="zh-CN" altLang="en-US" sz="2400" dirty="0" smtClean="0"/>
              <a:t>字节后时延基本相</a:t>
            </a:r>
            <a:endParaRPr kumimoji="1"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3879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VPWS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VXLAN</a:t>
            </a:r>
            <a:r>
              <a:rPr kumimoji="1" lang="zh-CN" altLang="en-US" dirty="0" smtClean="0"/>
              <a:t>的时延</a:t>
            </a:r>
            <a:endParaRPr kumimoji="1"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7689" y="2267067"/>
            <a:ext cx="5181600" cy="2778760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267067"/>
            <a:ext cx="5181600" cy="2776038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962400" y="6356350"/>
            <a:ext cx="4114800" cy="365125"/>
          </a:xfrm>
        </p:spPr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637238" y="5178359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VPWS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25G</a:t>
            </a:r>
            <a:r>
              <a:rPr lang="zh-CN" altLang="en-US" dirty="0" smtClean="0"/>
              <a:t> </a:t>
            </a:r>
            <a:endParaRPr kumimoji="1" lang="en-US" altLang="zh-CN" dirty="0" smtClean="0"/>
          </a:p>
        </p:txBody>
      </p:sp>
      <p:sp>
        <p:nvSpPr>
          <p:cNvPr id="11" name="矩形 10"/>
          <p:cNvSpPr/>
          <p:nvPr/>
        </p:nvSpPr>
        <p:spPr>
          <a:xfrm>
            <a:off x="8568820" y="5178359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/>
              <a:t>VXLAN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25G</a:t>
            </a:r>
          </a:p>
        </p:txBody>
      </p:sp>
    </p:spTree>
    <p:extLst>
      <p:ext uri="{BB962C8B-B14F-4D97-AF65-F5344CB8AC3E}">
        <p14:creationId xmlns:p14="http://schemas.microsoft.com/office/powerpoint/2010/main" val="192659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Cut-Through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CRC</a:t>
            </a:r>
            <a:r>
              <a:rPr kumimoji="1" lang="zh-CN" altLang="en-US" dirty="0" smtClean="0"/>
              <a:t>的影响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zh-CN" altLang="en-US" dirty="0" smtClean="0"/>
              <a:t>对错误</a:t>
            </a:r>
            <a:r>
              <a:rPr kumimoji="1" lang="en-US" altLang="zh-CN" dirty="0" smtClean="0"/>
              <a:t>CRC</a:t>
            </a:r>
            <a:r>
              <a:rPr kumimoji="1" lang="zh-CN" altLang="en-US" dirty="0" smtClean="0"/>
              <a:t>的报文无法本地丢弃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en-US" altLang="zh-CN" dirty="0" smtClean="0"/>
              <a:t>Cut-Through</a:t>
            </a:r>
            <a:r>
              <a:rPr kumimoji="1" lang="zh-CN" altLang="en-US" dirty="0" smtClean="0"/>
              <a:t>边收边发，所以发现</a:t>
            </a:r>
            <a:r>
              <a:rPr kumimoji="1" lang="en-US" altLang="zh-CN" dirty="0" smtClean="0"/>
              <a:t>CRC</a:t>
            </a:r>
            <a:r>
              <a:rPr kumimoji="1" lang="zh-CN" altLang="en-US" dirty="0" smtClean="0"/>
              <a:t>错误的时候已经报文已经出去了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en-US" altLang="zh-CN" dirty="0" smtClean="0"/>
              <a:t>Cut-Through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CRC</a:t>
            </a:r>
            <a:r>
              <a:rPr kumimoji="1" lang="zh-CN" altLang="en-US" dirty="0" smtClean="0"/>
              <a:t>的做法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由于会对报文进行编辑，所以对于每个数据字节，一边收发，一边重算</a:t>
            </a:r>
            <a:r>
              <a:rPr kumimoji="1" lang="en-US" altLang="zh-CN" dirty="0" smtClean="0"/>
              <a:t>CRC</a:t>
            </a:r>
            <a:r>
              <a:rPr kumimoji="1" lang="zh-CN" altLang="en-US" dirty="0" smtClean="0"/>
              <a:t>。如果最后发现收到报文的</a:t>
            </a:r>
            <a:r>
              <a:rPr kumimoji="1" lang="en-US" altLang="zh-CN" dirty="0" smtClean="0"/>
              <a:t>CRC</a:t>
            </a:r>
            <a:r>
              <a:rPr kumimoji="1" lang="zh-CN" altLang="en-US" dirty="0" smtClean="0"/>
              <a:t>是错误，芯片会也将发出去报文的</a:t>
            </a:r>
            <a:r>
              <a:rPr kumimoji="1" lang="en-US" altLang="zh-CN" dirty="0" smtClean="0"/>
              <a:t>CRC</a:t>
            </a:r>
            <a:r>
              <a:rPr kumimoji="1" lang="zh-CN" altLang="en-US" dirty="0" smtClean="0"/>
              <a:t>设置为错误的。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 smtClean="0"/>
              <a:t>所以影响会启用了</a:t>
            </a:r>
            <a:r>
              <a:rPr kumimoji="1" lang="en-US" altLang="zh-CN" dirty="0" smtClean="0"/>
              <a:t>Cut-Through</a:t>
            </a:r>
            <a:r>
              <a:rPr kumimoji="1" lang="zh-CN" altLang="en-US" dirty="0" smtClean="0"/>
              <a:t>的报文不丢弃</a:t>
            </a:r>
            <a:r>
              <a:rPr kumimoji="1" lang="en-US" altLang="zh-CN" dirty="0" smtClean="0"/>
              <a:t>CRC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CRC</a:t>
            </a:r>
            <a:r>
              <a:rPr kumimoji="1" lang="zh-CN" altLang="en-US" dirty="0" smtClean="0"/>
              <a:t>将最终在终端或者没有开启</a:t>
            </a:r>
            <a:r>
              <a:rPr kumimoji="1" lang="en-US" altLang="zh-CN" dirty="0" smtClean="0"/>
              <a:t>Cut-through</a:t>
            </a:r>
            <a:r>
              <a:rPr kumimoji="1" lang="zh-CN" altLang="en-US" dirty="0" smtClean="0"/>
              <a:t>的设备丢弃</a:t>
            </a:r>
            <a:endParaRPr kumimoji="1"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905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拥塞对</a:t>
            </a:r>
            <a:r>
              <a:rPr kumimoji="1" lang="en-US" altLang="zh-CN" dirty="0" smtClean="0"/>
              <a:t>CRC</a:t>
            </a:r>
            <a:r>
              <a:rPr kumimoji="1" lang="zh-CN" altLang="en-US" dirty="0" smtClean="0"/>
              <a:t>的影响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095093"/>
            <a:ext cx="10515600" cy="208187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sz="2400" dirty="0" smtClean="0"/>
              <a:t>将</a:t>
            </a:r>
            <a:r>
              <a:rPr kumimoji="1" lang="en-US" altLang="zh-CN" sz="2400" dirty="0" smtClean="0"/>
              <a:t>Cut-Through</a:t>
            </a:r>
            <a:r>
              <a:rPr kumimoji="1" lang="zh-CN" altLang="en-US" sz="2400" dirty="0" smtClean="0"/>
              <a:t>的流量配置在高优先级，将其他流量配置在低优先级</a:t>
            </a:r>
            <a:endParaRPr kumimoji="1" lang="en-US" altLang="zh-CN" sz="2400" dirty="0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sz="2000" dirty="0" smtClean="0"/>
              <a:t>假设不发生拥塞，背景流量不会对</a:t>
            </a:r>
            <a:r>
              <a:rPr kumimoji="1" lang="en-US" altLang="zh-CN" sz="2000" dirty="0" smtClean="0"/>
              <a:t>Cut-Through</a:t>
            </a:r>
            <a:r>
              <a:rPr kumimoji="1" lang="zh-CN" altLang="en-US" sz="2000" dirty="0" smtClean="0"/>
              <a:t>的时延产生影响</a:t>
            </a:r>
            <a:endParaRPr kumimoji="1" lang="en-US" altLang="zh-CN" sz="2000" dirty="0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sz="2000" dirty="0" smtClean="0"/>
              <a:t>假设发生了拥塞，虽然</a:t>
            </a:r>
            <a:r>
              <a:rPr kumimoji="1" lang="en-US" altLang="zh-CN" sz="2000" dirty="0" smtClean="0"/>
              <a:t>Cut-Through</a:t>
            </a:r>
            <a:r>
              <a:rPr kumimoji="1" lang="zh-CN" altLang="en-US" sz="2000" dirty="0" smtClean="0"/>
              <a:t>是高优先级，但是可能瞬间低优先级的流量已经发了一半了，这个时候高优先级只能等待低优先级发完</a:t>
            </a:r>
            <a:endParaRPr kumimoji="1" lang="en-US" altLang="zh-CN" sz="2000" dirty="0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sz="2000" dirty="0" smtClean="0"/>
              <a:t>所以拥塞的情况下对</a:t>
            </a:r>
            <a:r>
              <a:rPr kumimoji="1" lang="en-US" altLang="zh-CN" sz="2000" dirty="0" smtClean="0"/>
              <a:t>Cut-Through</a:t>
            </a:r>
            <a:r>
              <a:rPr kumimoji="1" lang="zh-CN" altLang="en-US" sz="2000" dirty="0" smtClean="0"/>
              <a:t>会有较大的影响</a:t>
            </a:r>
            <a:endParaRPr kumimoji="1" lang="en-US" altLang="zh-CN" sz="2000" dirty="0" smtClean="0"/>
          </a:p>
          <a:p>
            <a:pPr>
              <a:lnSpc>
                <a:spcPct val="110000"/>
              </a:lnSpc>
              <a:spcBef>
                <a:spcPts val="0"/>
              </a:spcBef>
            </a:pPr>
            <a:endParaRPr kumimoji="1" lang="en-US" altLang="zh-CN" sz="18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sz="2400" dirty="0"/>
              <a:t>业务的规划是基于端口还是基于</a:t>
            </a:r>
            <a:r>
              <a:rPr kumimoji="1" lang="en-US" altLang="zh-CN" sz="2400" dirty="0"/>
              <a:t>Queue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?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13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574" y="1870157"/>
            <a:ext cx="5421805" cy="204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拥塞时延情况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背景流</a:t>
            </a:r>
            <a:r>
              <a:rPr kumimoji="1" lang="en-US" altLang="zh-CN" dirty="0" smtClean="0"/>
              <a:t>1518</a:t>
            </a:r>
            <a:r>
              <a:rPr kumimoji="1" lang="zh-CN" altLang="en-US" dirty="0" smtClean="0"/>
              <a:t>字节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14</a:t>
            </a:fld>
            <a:endParaRPr kumimoji="1"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218" y="1836134"/>
            <a:ext cx="8165914" cy="43859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960883" y="1836133"/>
            <a:ext cx="1355834" cy="43859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37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Cut-Through</a:t>
            </a:r>
            <a:r>
              <a:rPr kumimoji="1" lang="zh-CN" altLang="en-US" dirty="0" smtClean="0"/>
              <a:t> 总结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sz="2400" dirty="0" smtClean="0"/>
              <a:t>Cut-Through</a:t>
            </a:r>
            <a:r>
              <a:rPr kumimoji="1" lang="zh-CN" altLang="en-US" sz="2400" dirty="0" smtClean="0"/>
              <a:t>通过降低对报文存储长度的需求，可以将时延降低</a:t>
            </a:r>
            <a:r>
              <a:rPr kumimoji="1" lang="en-US" altLang="zh-CN" sz="2400" dirty="0" smtClean="0"/>
              <a:t>1us-2us</a:t>
            </a:r>
            <a:r>
              <a:rPr kumimoji="1" lang="zh-CN" altLang="en-US" sz="2400" dirty="0" smtClean="0"/>
              <a:t>左右，整体在</a:t>
            </a:r>
            <a:r>
              <a:rPr kumimoji="1" lang="en-US" altLang="zh-CN" sz="2400" dirty="0" smtClean="0"/>
              <a:t>700ns</a:t>
            </a:r>
            <a:r>
              <a:rPr kumimoji="1" lang="zh-CN" altLang="en-US" sz="2400" dirty="0" smtClean="0"/>
              <a:t>左右</a:t>
            </a:r>
            <a:endParaRPr kumimoji="1" lang="en-US" altLang="zh-CN" sz="2400" dirty="0" smtClean="0"/>
          </a:p>
          <a:p>
            <a:pPr>
              <a:lnSpc>
                <a:spcPct val="100000"/>
              </a:lnSpc>
            </a:pPr>
            <a:endParaRPr kumimoji="1" lang="en-US" altLang="zh-CN" sz="2400" dirty="0" smtClean="0"/>
          </a:p>
          <a:p>
            <a:pPr>
              <a:lnSpc>
                <a:spcPct val="100000"/>
              </a:lnSpc>
            </a:pPr>
            <a:r>
              <a:rPr kumimoji="1" lang="en-US" altLang="zh-CN" sz="2400" dirty="0" smtClean="0"/>
              <a:t>Cut-Through</a:t>
            </a:r>
            <a:r>
              <a:rPr kumimoji="1" lang="zh-CN" altLang="en-US" sz="2400" dirty="0" smtClean="0"/>
              <a:t>属于本地优化，不涉及互通问题</a:t>
            </a:r>
            <a:endParaRPr kumimoji="1" lang="en-US" altLang="zh-CN" sz="2400" dirty="0" smtClean="0"/>
          </a:p>
          <a:p>
            <a:pPr>
              <a:lnSpc>
                <a:spcPct val="100000"/>
              </a:lnSpc>
            </a:pPr>
            <a:endParaRPr kumimoji="1" lang="en-US" altLang="zh-CN" sz="2400" dirty="0"/>
          </a:p>
          <a:p>
            <a:pPr>
              <a:lnSpc>
                <a:spcPct val="100000"/>
              </a:lnSpc>
            </a:pPr>
            <a:r>
              <a:rPr kumimoji="1" lang="en-US" altLang="zh-CN" sz="2400" dirty="0" smtClean="0"/>
              <a:t>Cut-Through</a:t>
            </a:r>
            <a:r>
              <a:rPr kumimoji="1" lang="zh-CN" altLang="en-US" sz="2400" dirty="0" smtClean="0"/>
              <a:t>在拥塞情况下的表现一般，在</a:t>
            </a:r>
            <a:r>
              <a:rPr kumimoji="1" lang="en-US" altLang="zh-CN" sz="2400" dirty="0" smtClean="0"/>
              <a:t>5G</a:t>
            </a:r>
            <a:r>
              <a:rPr kumimoji="1" lang="zh-CN" altLang="en-US" sz="2400" dirty="0" smtClean="0"/>
              <a:t>应用中是否高优先级流量独占端口</a:t>
            </a:r>
            <a:r>
              <a:rPr kumimoji="1" lang="en-US" altLang="zh-CN" sz="2400" dirty="0" smtClean="0"/>
              <a:t>(</a:t>
            </a:r>
            <a:r>
              <a:rPr kumimoji="1" lang="zh-CN" altLang="en-US" sz="2400" dirty="0" smtClean="0"/>
              <a:t>同</a:t>
            </a:r>
            <a:r>
              <a:rPr kumimoji="1" lang="en-US" altLang="zh-CN" sz="2400" dirty="0" smtClean="0"/>
              <a:t>Flex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Ethernet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and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OTN)</a:t>
            </a:r>
            <a:r>
              <a:rPr kumimoji="1" lang="zh-CN" altLang="en-US" sz="2400" dirty="0" smtClean="0"/>
              <a:t>，如果是则不存在这个问题</a:t>
            </a:r>
            <a:endParaRPr kumimoji="1" lang="en-US" altLang="zh-CN" sz="2400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018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TSN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(Time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sensitive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network)</a:t>
            </a:r>
            <a:r>
              <a:rPr kumimoji="1" lang="zh-CN" altLang="en-US" dirty="0" smtClean="0"/>
              <a:t> 背景介绍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dirty="0" smtClean="0"/>
              <a:t>TSN</a:t>
            </a:r>
            <a:r>
              <a:rPr kumimoji="1" lang="zh-CN" altLang="en-US" dirty="0" smtClean="0"/>
              <a:t> 最早为了解决电力，工业交换机的低时延，低抖动的技术方案，类似的还有语音视频的</a:t>
            </a:r>
            <a:r>
              <a:rPr kumimoji="1" lang="en-US" altLang="zh-CN" dirty="0" smtClean="0"/>
              <a:t>AVB</a:t>
            </a:r>
            <a:r>
              <a:rPr kumimoji="1" lang="zh-CN" altLang="en-US" dirty="0" smtClean="0"/>
              <a:t>技术和航空领域的</a:t>
            </a:r>
            <a:r>
              <a:rPr kumimoji="1" lang="en-US" altLang="zh-CN" dirty="0" smtClean="0"/>
              <a:t>TTE</a:t>
            </a:r>
            <a:r>
              <a:rPr kumimoji="1" lang="zh-CN" altLang="en-US" dirty="0" smtClean="0"/>
              <a:t>技术</a:t>
            </a:r>
            <a:endParaRPr kumimoji="1" lang="en-US" altLang="zh-CN" dirty="0" smtClean="0"/>
          </a:p>
          <a:p>
            <a:pPr>
              <a:lnSpc>
                <a:spcPct val="100000"/>
              </a:lnSpc>
            </a:pP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en-US" altLang="zh-CN" dirty="0" smtClean="0"/>
              <a:t>TSN</a:t>
            </a:r>
            <a:r>
              <a:rPr kumimoji="1" lang="zh-CN" altLang="en-US" dirty="0" smtClean="0"/>
              <a:t>其实就可以解决在</a:t>
            </a:r>
            <a:r>
              <a:rPr kumimoji="1" lang="en-US" altLang="zh-CN" dirty="0" smtClean="0"/>
              <a:t>Cut-Through</a:t>
            </a:r>
            <a:r>
              <a:rPr kumimoji="1" lang="zh-CN" altLang="en-US" dirty="0" smtClean="0"/>
              <a:t>中遇到的拥塞问题</a:t>
            </a:r>
            <a:endParaRPr kumimoji="1" lang="en-US" altLang="zh-CN" dirty="0" smtClean="0"/>
          </a:p>
          <a:p>
            <a:pPr>
              <a:lnSpc>
                <a:spcPct val="100000"/>
              </a:lnSpc>
            </a:pPr>
            <a:endParaRPr kumimoji="1"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857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TSN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Preemption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109545"/>
            <a:ext cx="10515600" cy="206741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 smtClean="0"/>
              <a:t>如左图，低优先级的报文已经发送了一半，这个时刻高优先级有流量进来</a:t>
            </a:r>
            <a:endParaRPr kumimoji="1" lang="en-US" altLang="zh-CN" dirty="0" smtClean="0"/>
          </a:p>
          <a:p>
            <a:pPr>
              <a:lnSpc>
                <a:spcPct val="120000"/>
              </a:lnSpc>
            </a:pPr>
            <a:r>
              <a:rPr kumimoji="1" lang="zh-CN" altLang="en-US" dirty="0" smtClean="0"/>
              <a:t>如右图，</a:t>
            </a:r>
            <a:r>
              <a:rPr kumimoji="1" lang="en-US" altLang="zh-CN" dirty="0" smtClean="0"/>
              <a:t>TSN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Preemption</a:t>
            </a:r>
            <a:r>
              <a:rPr kumimoji="1" lang="zh-CN" altLang="en-US" dirty="0" smtClean="0"/>
              <a:t>技术则将低优先级的报文打断，优先发送高优先级的报文，高优先级流量保证低</a:t>
            </a:r>
            <a:r>
              <a:rPr kumimoji="1" lang="en-US" altLang="zh-CN" dirty="0" smtClean="0"/>
              <a:t>Latency</a:t>
            </a:r>
            <a:r>
              <a:rPr kumimoji="1" lang="zh-CN" altLang="en-US" dirty="0" smtClean="0"/>
              <a:t>和低</a:t>
            </a:r>
            <a:r>
              <a:rPr kumimoji="1" lang="en-US" altLang="zh-CN" dirty="0" smtClean="0"/>
              <a:t>Jitter</a:t>
            </a:r>
          </a:p>
          <a:p>
            <a:pPr>
              <a:lnSpc>
                <a:spcPct val="120000"/>
              </a:lnSpc>
            </a:pPr>
            <a:r>
              <a:rPr kumimoji="1" lang="zh-CN" altLang="en-US" dirty="0" smtClean="0"/>
              <a:t>对方收端口需要支持低优先级流量的重组功能，保证正常</a:t>
            </a:r>
            <a:r>
              <a:rPr kumimoji="1" lang="zh-CN" altLang="en-US" dirty="0" smtClean="0"/>
              <a:t>转发</a:t>
            </a:r>
            <a:endParaRPr kumimoji="1"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17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010" y="1765761"/>
            <a:ext cx="6201980" cy="216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TSN</a:t>
            </a:r>
            <a:r>
              <a:rPr kumimoji="1" lang="zh-CN" altLang="en-US" dirty="0" smtClean="0"/>
              <a:t>的优缺点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sz="2400" dirty="0" smtClean="0"/>
              <a:t>TSN</a:t>
            </a:r>
            <a:r>
              <a:rPr kumimoji="1" lang="zh-CN" altLang="en-US" sz="2400" dirty="0"/>
              <a:t> </a:t>
            </a:r>
            <a:r>
              <a:rPr kumimoji="1" lang="zh-CN" altLang="en-US" sz="2400" dirty="0" smtClean="0"/>
              <a:t>可以保证相对绝对的高优先级</a:t>
            </a:r>
            <a:endParaRPr kumimoji="1" lang="en-US" altLang="zh-CN" sz="2400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sz="2000" dirty="0" smtClean="0"/>
              <a:t>低时延，不会像</a:t>
            </a:r>
            <a:r>
              <a:rPr kumimoji="1" lang="en-US" altLang="zh-CN" sz="2000" dirty="0" smtClean="0"/>
              <a:t>Cut-through</a:t>
            </a:r>
            <a:r>
              <a:rPr kumimoji="1" lang="zh-CN" altLang="en-US" sz="2000" dirty="0" smtClean="0"/>
              <a:t>拥塞的时候会劣化</a:t>
            </a:r>
            <a:endParaRPr kumimoji="1" lang="en-US" altLang="zh-CN" sz="2000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sz="2000" dirty="0" smtClean="0"/>
              <a:t>低抖动，可以降低</a:t>
            </a:r>
            <a:r>
              <a:rPr kumimoji="1" lang="en-US" altLang="zh-CN" sz="2000" dirty="0" smtClean="0"/>
              <a:t>CPRI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FPGA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De-jitter</a:t>
            </a:r>
            <a:r>
              <a:rPr kumimoji="1" lang="zh-CN" altLang="en-US" sz="2000" dirty="0" smtClean="0"/>
              <a:t>的</a:t>
            </a:r>
            <a:r>
              <a:rPr kumimoji="1" lang="en-US" altLang="zh-CN" sz="2000" dirty="0" smtClean="0"/>
              <a:t>Buffer</a:t>
            </a:r>
            <a:r>
              <a:rPr kumimoji="1" lang="zh-CN" altLang="en-US" sz="2000" dirty="0" smtClean="0"/>
              <a:t>消耗</a:t>
            </a:r>
            <a:endParaRPr kumimoji="1" lang="en-US" altLang="zh-CN" sz="2000" dirty="0" smtClean="0"/>
          </a:p>
          <a:p>
            <a:pPr>
              <a:lnSpc>
                <a:spcPct val="100000"/>
              </a:lnSpc>
            </a:pPr>
            <a:endParaRPr kumimoji="1" lang="en-US" altLang="zh-CN" sz="2400" dirty="0" smtClean="0"/>
          </a:p>
          <a:p>
            <a:pPr>
              <a:lnSpc>
                <a:spcPct val="100000"/>
              </a:lnSpc>
            </a:pPr>
            <a:r>
              <a:rPr kumimoji="1" lang="en-US" altLang="zh-CN" sz="2400" dirty="0" smtClean="0"/>
              <a:t>TSN</a:t>
            </a:r>
            <a:r>
              <a:rPr kumimoji="1" lang="zh-CN" altLang="en-US" sz="2400" dirty="0" smtClean="0"/>
              <a:t>的劣势</a:t>
            </a:r>
            <a:endParaRPr kumimoji="1" lang="en-US" altLang="zh-CN" sz="2400" dirty="0" smtClean="0"/>
          </a:p>
          <a:p>
            <a:pPr lvl="1">
              <a:lnSpc>
                <a:spcPct val="100000"/>
              </a:lnSpc>
            </a:pPr>
            <a:r>
              <a:rPr kumimoji="1" lang="en-US" altLang="zh-CN" sz="2000" dirty="0" smtClean="0"/>
              <a:t>TSN</a:t>
            </a:r>
            <a:r>
              <a:rPr kumimoji="1" lang="zh-CN" altLang="en-US" sz="2000" dirty="0" smtClean="0"/>
              <a:t>在</a:t>
            </a:r>
            <a:r>
              <a:rPr kumimoji="1" lang="en-US" altLang="zh-CN" sz="2000" dirty="0" smtClean="0"/>
              <a:t>100M/1G</a:t>
            </a:r>
            <a:r>
              <a:rPr kumimoji="1" lang="zh-CN" altLang="en-US" sz="2000" dirty="0" smtClean="0"/>
              <a:t>对时延的优化明显，但是随着带宽的提高，优化效果越来越不明显，移动分析到了</a:t>
            </a:r>
            <a:r>
              <a:rPr kumimoji="1" lang="en-US" altLang="zh-CN" sz="2000" dirty="0" smtClean="0"/>
              <a:t>100G</a:t>
            </a:r>
            <a:r>
              <a:rPr kumimoji="1" lang="zh-CN" altLang="en-US" sz="2000" dirty="0" smtClean="0"/>
              <a:t>，</a:t>
            </a:r>
            <a:r>
              <a:rPr kumimoji="1" lang="en-US" altLang="zh-CN" sz="2000" dirty="0" smtClean="0"/>
              <a:t>TSN</a:t>
            </a:r>
            <a:r>
              <a:rPr kumimoji="1" lang="zh-CN" altLang="en-US" sz="2000" dirty="0" smtClean="0"/>
              <a:t>带来优化已经低于</a:t>
            </a:r>
            <a:r>
              <a:rPr kumimoji="1" lang="en-US" altLang="zh-CN" sz="2000" dirty="0" smtClean="0"/>
              <a:t>TSN</a:t>
            </a:r>
            <a:r>
              <a:rPr kumimoji="1" lang="zh-CN" altLang="en-US" sz="2000" dirty="0" smtClean="0"/>
              <a:t>引入的开销</a:t>
            </a:r>
            <a:endParaRPr kumimoji="1" lang="en-US" altLang="zh-CN" sz="2000" dirty="0" smtClean="0"/>
          </a:p>
          <a:p>
            <a:pPr lvl="1">
              <a:lnSpc>
                <a:spcPct val="100000"/>
              </a:lnSpc>
            </a:pPr>
            <a:r>
              <a:rPr kumimoji="1" lang="en-US" altLang="zh-CN" sz="2000" dirty="0" smtClean="0"/>
              <a:t>TSN</a:t>
            </a:r>
            <a:r>
              <a:rPr kumimoji="1" lang="zh-CN" altLang="en-US" sz="2000" dirty="0" smtClean="0"/>
              <a:t>需要互通，如果子网不全支持</a:t>
            </a:r>
            <a:r>
              <a:rPr kumimoji="1" lang="en-US" altLang="zh-CN" sz="2000" dirty="0" smtClean="0"/>
              <a:t>TSN</a:t>
            </a:r>
            <a:r>
              <a:rPr kumimoji="1" lang="zh-CN" altLang="en-US" sz="2000" dirty="0" smtClean="0"/>
              <a:t>，优化的意义不大</a:t>
            </a:r>
            <a:endParaRPr kumimoji="1" lang="en-US" altLang="zh-CN" sz="1600" dirty="0" smtClean="0"/>
          </a:p>
          <a:p>
            <a:pPr lvl="1">
              <a:lnSpc>
                <a:spcPct val="100000"/>
              </a:lnSpc>
            </a:pPr>
            <a:endParaRPr kumimoji="1"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898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TSN</a:t>
            </a:r>
            <a:r>
              <a:rPr kumimoji="1" lang="zh-CN" altLang="en-US" dirty="0" smtClean="0"/>
              <a:t>的应用场景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zh-CN" altLang="en-US" dirty="0" smtClean="0"/>
              <a:t>由于</a:t>
            </a:r>
            <a:r>
              <a:rPr kumimoji="1" lang="en-US" altLang="zh-CN" dirty="0" smtClean="0"/>
              <a:t>5G</a:t>
            </a:r>
            <a:r>
              <a:rPr kumimoji="1" lang="zh-CN" altLang="en-US" dirty="0" smtClean="0"/>
              <a:t>引入的更高带宽，以及</a:t>
            </a:r>
            <a:r>
              <a:rPr kumimoji="1" lang="en-US" altLang="zh-CN" dirty="0" smtClean="0"/>
              <a:t>CPRI</a:t>
            </a:r>
            <a:r>
              <a:rPr kumimoji="1" lang="zh-CN" altLang="en-US" dirty="0" smtClean="0"/>
              <a:t>被</a:t>
            </a:r>
            <a:r>
              <a:rPr kumimoji="1" lang="en-US" altLang="zh-CN" dirty="0" err="1" smtClean="0"/>
              <a:t>eCPRI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RoE</a:t>
            </a:r>
            <a:r>
              <a:rPr kumimoji="1" lang="zh-CN" altLang="en-US" dirty="0" smtClean="0"/>
              <a:t>慢慢取代</a:t>
            </a:r>
            <a:endParaRPr kumimoji="1" lang="en-US" altLang="zh-CN" dirty="0" smtClean="0"/>
          </a:p>
          <a:p>
            <a:pPr>
              <a:lnSpc>
                <a:spcPct val="100000"/>
              </a:lnSpc>
            </a:pPr>
            <a:endParaRPr kumimoji="1" lang="en-US" altLang="zh-CN" dirty="0"/>
          </a:p>
          <a:p>
            <a:pPr>
              <a:lnSpc>
                <a:spcPct val="100000"/>
              </a:lnSpc>
            </a:pPr>
            <a:r>
              <a:rPr kumimoji="1" lang="en-US" altLang="zh-CN" dirty="0" smtClean="0"/>
              <a:t>TSN</a:t>
            </a:r>
            <a:r>
              <a:rPr kumimoji="1" lang="zh-CN" altLang="en-US" dirty="0" smtClean="0"/>
              <a:t>更多的需求来源于业务层面对时延的极致要求，虽然</a:t>
            </a:r>
            <a:r>
              <a:rPr kumimoji="1" lang="en-US" altLang="zh-CN" dirty="0" smtClean="0"/>
              <a:t>CPRI</a:t>
            </a:r>
            <a:r>
              <a:rPr kumimoji="1" lang="zh-CN" altLang="en-US" dirty="0" smtClean="0"/>
              <a:t>优化的能力有限，但在海外的前传网络还是有一定需求</a:t>
            </a:r>
            <a:endParaRPr kumimoji="1"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574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03298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40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Flex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Ethernet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Flex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Ethernet</a:t>
            </a:r>
            <a:r>
              <a:rPr kumimoji="1" lang="zh-CN" altLang="en-US" dirty="0" smtClean="0"/>
              <a:t>技术和</a:t>
            </a:r>
            <a:r>
              <a:rPr kumimoji="1" lang="en-US" altLang="zh-CN" dirty="0" smtClean="0"/>
              <a:t>OTN</a:t>
            </a:r>
            <a:r>
              <a:rPr kumimoji="1" lang="zh-CN" altLang="en-US" dirty="0" smtClean="0"/>
              <a:t>技术更为接近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通过</a:t>
            </a:r>
            <a:r>
              <a:rPr kumimoji="1" lang="en-US" altLang="zh-CN" dirty="0" smtClean="0"/>
              <a:t>TDM</a:t>
            </a:r>
            <a:r>
              <a:rPr kumimoji="1" lang="zh-CN" altLang="en-US" dirty="0" smtClean="0"/>
              <a:t>将端口拆分成了硬管道，通过硬管道来保证时延和抖动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不同管道之间的拥塞不会互相影响，管道内部的拥塞除非使用</a:t>
            </a:r>
            <a:r>
              <a:rPr kumimoji="1" lang="en-US" altLang="zh-CN" dirty="0" smtClean="0"/>
              <a:t>TSN</a:t>
            </a:r>
            <a:r>
              <a:rPr kumimoji="1" lang="zh-CN" altLang="en-US" dirty="0" smtClean="0"/>
              <a:t>，也没有太好的方法来进行解决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三种低时延解决方案对比</a:t>
            </a:r>
            <a:endParaRPr kumimoji="1"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6849815"/>
              </p:ext>
            </p:extLst>
          </p:nvPr>
        </p:nvGraphicFramePr>
        <p:xfrm>
          <a:off x="838200" y="1972770"/>
          <a:ext cx="105156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Cut-Through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TSN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Flex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Ethernet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优化效果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中长包优化明显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不拥塞没有优化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拥塞优化明显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不拥塞没有优化，有额外的开销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拥塞优化明显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互通性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底层实现，无互通要求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具备互通要求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具备互通要求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38200" y="3820045"/>
            <a:ext cx="67730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Cut-through</a:t>
            </a:r>
            <a:r>
              <a:rPr lang="zh-CN" altLang="en-US" dirty="0" smtClean="0"/>
              <a:t>和</a:t>
            </a:r>
            <a:r>
              <a:rPr lang="en-US" altLang="zh-CN" dirty="0" smtClean="0"/>
              <a:t>TSN</a:t>
            </a:r>
            <a:r>
              <a:rPr lang="zh-CN" altLang="en-US" dirty="0" smtClean="0"/>
              <a:t>并不出冲突，可以配合使用</a:t>
            </a:r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Cut-through</a:t>
            </a:r>
            <a:r>
              <a:rPr lang="zh-CN" altLang="en-US" dirty="0" smtClean="0"/>
              <a:t>和</a:t>
            </a:r>
            <a:r>
              <a:rPr lang="en-US" altLang="zh-CN" dirty="0" smtClean="0"/>
              <a:t>Flex</a:t>
            </a:r>
            <a:r>
              <a:rPr lang="zh-CN" altLang="en-US" dirty="0" smtClean="0"/>
              <a:t> </a:t>
            </a:r>
            <a:r>
              <a:rPr lang="en-US" altLang="zh-CN" dirty="0" smtClean="0"/>
              <a:t>Ethernet</a:t>
            </a:r>
            <a:r>
              <a:rPr lang="zh-CN" altLang="en-US" dirty="0" smtClean="0"/>
              <a:t>是初步分析并不冲突</a:t>
            </a:r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TSN</a:t>
            </a:r>
            <a:r>
              <a:rPr lang="zh-CN" altLang="en-US" dirty="0" smtClean="0"/>
              <a:t>引入了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Slot</a:t>
            </a:r>
            <a:r>
              <a:rPr lang="zh-CN" altLang="en-US" dirty="0" smtClean="0"/>
              <a:t>的调度，和</a:t>
            </a:r>
            <a:r>
              <a:rPr lang="en-US" altLang="zh-CN" dirty="0" smtClean="0"/>
              <a:t>Flex</a:t>
            </a:r>
            <a:r>
              <a:rPr lang="zh-CN" altLang="en-US" dirty="0" smtClean="0"/>
              <a:t> </a:t>
            </a:r>
            <a:r>
              <a:rPr lang="en-US" altLang="zh-CN" dirty="0" smtClean="0"/>
              <a:t>Ethernet</a:t>
            </a:r>
            <a:r>
              <a:rPr lang="zh-CN" altLang="en-US" dirty="0" smtClean="0"/>
              <a:t>初步分析也不冲突</a:t>
            </a:r>
            <a:endParaRPr lang="zh-CN" altLang="en-US" dirty="0"/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1990128544"/>
              </p:ext>
            </p:extLst>
          </p:nvPr>
        </p:nvGraphicFramePr>
        <p:xfrm>
          <a:off x="1426779" y="4792903"/>
          <a:ext cx="9556530" cy="1261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82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8713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998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接入设备的集中式板卡（</a:t>
            </a:r>
            <a:r>
              <a:rPr kumimoji="1" lang="en-US" altLang="zh-CN" dirty="0"/>
              <a:t>2</a:t>
            </a:r>
            <a:r>
              <a:rPr kumimoji="1" lang="en-US" altLang="zh-CN" dirty="0" smtClean="0"/>
              <a:t>0G-400G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Centec Networks © 2017. All rights reserved</a:t>
            </a:r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610600" y="2111375"/>
            <a:ext cx="34654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kumimoji="1" lang="en-US" altLang="zh-CN" b="1" dirty="0" smtClean="0">
                <a:solidFill>
                  <a:srgbClr val="FF0000"/>
                </a:solidFill>
              </a:rPr>
              <a:t>SPEC</a:t>
            </a:r>
            <a:endParaRPr kumimoji="1" lang="en-US" altLang="zh-CN" dirty="0" smtClean="0"/>
          </a:p>
          <a:p>
            <a:pPr marL="285750" lvl="1" indent="-285750">
              <a:buFont typeface="Arial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</a:rPr>
              <a:t>8</a:t>
            </a:r>
            <a:r>
              <a:rPr kumimoji="1" lang="zh-CN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zh-CN" dirty="0">
                <a:solidFill>
                  <a:schemeClr val="accent1"/>
                </a:solidFill>
              </a:rPr>
              <a:t>x 25G SerDes</a:t>
            </a:r>
          </a:p>
          <a:p>
            <a:pPr marL="285750" lvl="1" indent="-285750">
              <a:buFont typeface="Arial" charset="0"/>
              <a:buChar char="•"/>
            </a:pPr>
            <a:r>
              <a:rPr kumimoji="1" lang="en-US" altLang="zh-CN" dirty="0" err="1">
                <a:solidFill>
                  <a:schemeClr val="accent1"/>
                </a:solidFill>
              </a:rPr>
              <a:t>FlexE</a:t>
            </a:r>
            <a:r>
              <a:rPr kumimoji="1" lang="en-US" altLang="zh-CN" dirty="0">
                <a:solidFill>
                  <a:schemeClr val="accent1"/>
                </a:solidFill>
              </a:rPr>
              <a:t> 2.0</a:t>
            </a:r>
          </a:p>
          <a:p>
            <a:pPr marL="285750" lvl="1" indent="-285750">
              <a:buFont typeface="Arial" charset="0"/>
              <a:buChar char="•"/>
            </a:pPr>
            <a:r>
              <a:rPr kumimoji="1" lang="en-US" altLang="zh-CN" dirty="0">
                <a:solidFill>
                  <a:schemeClr val="accent1"/>
                </a:solidFill>
              </a:rPr>
              <a:t>20 Clients, </a:t>
            </a:r>
            <a:r>
              <a:rPr kumimoji="1" lang="zh-CN" altLang="en-US" dirty="0">
                <a:solidFill>
                  <a:schemeClr val="accent1"/>
                </a:solidFill>
              </a:rPr>
              <a:t>颗粒度</a:t>
            </a:r>
            <a:r>
              <a:rPr kumimoji="1" lang="en-US" altLang="zh-CN" dirty="0">
                <a:solidFill>
                  <a:schemeClr val="accent1"/>
                </a:solidFill>
              </a:rPr>
              <a:t>5Gbps</a:t>
            </a:r>
          </a:p>
          <a:p>
            <a:pPr marL="285750" lvl="1" indent="-285750">
              <a:buFont typeface="Arial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</a:rPr>
              <a:t>支持</a:t>
            </a:r>
            <a:r>
              <a:rPr kumimoji="1" lang="en-US" altLang="zh-CN" dirty="0">
                <a:solidFill>
                  <a:schemeClr val="accent1"/>
                </a:solidFill>
              </a:rPr>
              <a:t>L1</a:t>
            </a:r>
            <a:r>
              <a:rPr kumimoji="1" lang="zh-CN" altLang="en-US" dirty="0">
                <a:solidFill>
                  <a:schemeClr val="accent1"/>
                </a:solidFill>
              </a:rPr>
              <a:t>的交叉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pPr marL="285750" lvl="1" indent="-285750">
              <a:buFont typeface="Arial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</a:rPr>
              <a:t>通过</a:t>
            </a:r>
            <a:r>
              <a:rPr kumimoji="1" lang="en-US" altLang="zh-CN" dirty="0">
                <a:solidFill>
                  <a:schemeClr val="accent1"/>
                </a:solidFill>
              </a:rPr>
              <a:t>Mux/</a:t>
            </a:r>
            <a:r>
              <a:rPr kumimoji="1" lang="en-US" altLang="zh-CN" dirty="0" err="1">
                <a:solidFill>
                  <a:schemeClr val="accent1"/>
                </a:solidFill>
              </a:rPr>
              <a:t>Demux</a:t>
            </a:r>
            <a:r>
              <a:rPr kumimoji="1" lang="zh-CN" altLang="en-US" dirty="0">
                <a:solidFill>
                  <a:schemeClr val="accent1"/>
                </a:solidFill>
              </a:rPr>
              <a:t>流量映射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pPr marL="285750" lvl="1" indent="-285750">
              <a:buFont typeface="Arial" charset="0"/>
              <a:buChar char="•"/>
            </a:pPr>
            <a:r>
              <a:rPr kumimoji="1" lang="zh-CN" altLang="en-US" dirty="0">
                <a:solidFill>
                  <a:schemeClr val="accent1"/>
                </a:solidFill>
              </a:rPr>
              <a:t>时间</a:t>
            </a:r>
            <a:r>
              <a:rPr kumimoji="1" lang="en-US" altLang="zh-CN" dirty="0">
                <a:solidFill>
                  <a:schemeClr val="accent1"/>
                </a:solidFill>
              </a:rPr>
              <a:t>2018</a:t>
            </a:r>
            <a:r>
              <a:rPr kumimoji="1" lang="zh-CN" altLang="en-US" dirty="0">
                <a:solidFill>
                  <a:schemeClr val="accent1"/>
                </a:solidFill>
              </a:rPr>
              <a:t>年底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endParaRPr kumimoji="1" lang="en-US" altLang="zh-CN" b="1" dirty="0" smtClean="0">
              <a:solidFill>
                <a:srgbClr val="FF0000"/>
              </a:solidFill>
            </a:endParaRPr>
          </a:p>
          <a:p>
            <a:r>
              <a:rPr kumimoji="1" lang="zh-CN" altLang="en-US" b="1" dirty="0" smtClean="0">
                <a:solidFill>
                  <a:srgbClr val="FF0000"/>
                </a:solidFill>
              </a:rPr>
              <a:t>时延指标</a:t>
            </a:r>
            <a:endParaRPr kumimoji="1" lang="en-US" altLang="zh-CN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solidFill>
                  <a:schemeClr val="accent1"/>
                </a:solidFill>
              </a:rPr>
              <a:t>UNI </a:t>
            </a:r>
            <a:r>
              <a:rPr kumimoji="1" lang="mr-IN" altLang="zh-CN" dirty="0" smtClean="0">
                <a:solidFill>
                  <a:schemeClr val="accent1"/>
                </a:solidFill>
              </a:rPr>
              <a:t>–</a:t>
            </a:r>
            <a:r>
              <a:rPr kumimoji="1" lang="zh-CN" altLang="en-US" dirty="0" smtClean="0">
                <a:solidFill>
                  <a:schemeClr val="accent1"/>
                </a:solidFill>
              </a:rPr>
              <a:t> </a:t>
            </a:r>
            <a:r>
              <a:rPr kumimoji="1" lang="en-US" altLang="zh-CN" dirty="0" smtClean="0">
                <a:solidFill>
                  <a:schemeClr val="accent1"/>
                </a:solidFill>
              </a:rPr>
              <a:t>NNI</a:t>
            </a:r>
            <a:r>
              <a:rPr kumimoji="1" lang="zh-CN" altLang="en-US" dirty="0" smtClean="0">
                <a:solidFill>
                  <a:schemeClr val="accent1"/>
                </a:solidFill>
              </a:rPr>
              <a:t> </a:t>
            </a:r>
            <a:r>
              <a:rPr kumimoji="1" lang="en-US" altLang="zh-CN" dirty="0" smtClean="0">
                <a:solidFill>
                  <a:schemeClr val="accent1"/>
                </a:solidFill>
              </a:rPr>
              <a:t>: </a:t>
            </a:r>
            <a:r>
              <a:rPr kumimoji="1" lang="en-US" altLang="zh-CN" dirty="0" smtClean="0">
                <a:solidFill>
                  <a:schemeClr val="accent1"/>
                </a:solidFill>
              </a:rPr>
              <a:t>3us</a:t>
            </a:r>
            <a:endParaRPr kumimoji="1" lang="en-US" altLang="zh-CN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solidFill>
                  <a:schemeClr val="accent1"/>
                </a:solidFill>
              </a:rPr>
              <a:t>NNI </a:t>
            </a:r>
            <a:r>
              <a:rPr kumimoji="1" lang="mr-IN" altLang="zh-CN" dirty="0" smtClean="0">
                <a:solidFill>
                  <a:schemeClr val="accent1"/>
                </a:solidFill>
              </a:rPr>
              <a:t>–</a:t>
            </a:r>
            <a:r>
              <a:rPr kumimoji="1" lang="en-US" altLang="zh-CN" dirty="0" smtClean="0">
                <a:solidFill>
                  <a:schemeClr val="accent1"/>
                </a:solidFill>
              </a:rPr>
              <a:t> UNI : </a:t>
            </a:r>
            <a:r>
              <a:rPr kumimoji="1" lang="en-US" altLang="zh-CN" dirty="0" smtClean="0">
                <a:solidFill>
                  <a:schemeClr val="accent1"/>
                </a:solidFill>
              </a:rPr>
              <a:t>3us</a:t>
            </a:r>
            <a:endParaRPr kumimoji="1" lang="en-US" altLang="zh-CN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err="1" smtClean="0">
                <a:solidFill>
                  <a:schemeClr val="accent1"/>
                </a:solidFill>
              </a:rPr>
              <a:t>FLexE</a:t>
            </a:r>
            <a:r>
              <a:rPr kumimoji="1" lang="zh-CN" altLang="en-US" dirty="0" smtClean="0">
                <a:solidFill>
                  <a:schemeClr val="accent1"/>
                </a:solidFill>
              </a:rPr>
              <a:t>交叉</a:t>
            </a:r>
            <a:r>
              <a:rPr kumimoji="1" lang="en-US" altLang="zh-CN" dirty="0" smtClean="0">
                <a:solidFill>
                  <a:schemeClr val="accent1"/>
                </a:solidFill>
              </a:rPr>
              <a:t>: &lt; </a:t>
            </a:r>
            <a:r>
              <a:rPr kumimoji="1" lang="en-US" altLang="zh-CN" dirty="0" smtClean="0">
                <a:solidFill>
                  <a:schemeClr val="accent1"/>
                </a:solidFill>
              </a:rPr>
              <a:t>1us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37" y="1637235"/>
            <a:ext cx="7929770" cy="454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3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GoldenGate2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>
          <a:xfrm>
            <a:off x="8153400" y="2300009"/>
            <a:ext cx="3450021" cy="32147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sz="1800" dirty="0" smtClean="0"/>
              <a:t>GG2</a:t>
            </a:r>
            <a:r>
              <a:rPr kumimoji="1" lang="zh-CN" altLang="en-US" sz="1800" dirty="0" smtClean="0"/>
              <a:t>架构构想</a:t>
            </a:r>
            <a:endParaRPr kumimoji="1" lang="en-US" altLang="zh-CN" sz="1800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sz="1600" dirty="0" smtClean="0"/>
              <a:t>集成</a:t>
            </a:r>
            <a:r>
              <a:rPr kumimoji="1" lang="en-US" altLang="zh-CN" sz="1600" dirty="0" smtClean="0"/>
              <a:t>Flex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Ethernet</a:t>
            </a:r>
            <a:endParaRPr kumimoji="1" lang="en-US" altLang="zh-CN" sz="1600" dirty="0"/>
          </a:p>
          <a:p>
            <a:pPr lvl="1">
              <a:lnSpc>
                <a:spcPct val="100000"/>
              </a:lnSpc>
            </a:pPr>
            <a:r>
              <a:rPr kumimoji="1" lang="zh-CN" altLang="en-US" sz="1600" dirty="0" smtClean="0"/>
              <a:t>通过</a:t>
            </a:r>
            <a:r>
              <a:rPr kumimoji="1" lang="en-US" altLang="zh-CN" sz="1600" dirty="0" smtClean="0"/>
              <a:t>Cut-Through</a:t>
            </a:r>
            <a:r>
              <a:rPr kumimoji="1" lang="zh-CN" altLang="en-US" sz="1600" dirty="0" smtClean="0"/>
              <a:t>降低时延</a:t>
            </a:r>
            <a:endParaRPr kumimoji="1" lang="en-US" altLang="zh-CN" sz="1600" dirty="0"/>
          </a:p>
          <a:p>
            <a:pPr lvl="1">
              <a:lnSpc>
                <a:spcPct val="100000"/>
              </a:lnSpc>
            </a:pPr>
            <a:r>
              <a:rPr kumimoji="1" lang="zh-CN" altLang="en-US" sz="1600" dirty="0" smtClean="0"/>
              <a:t>通过</a:t>
            </a:r>
            <a:r>
              <a:rPr kumimoji="1" lang="en-US" altLang="zh-CN" sz="1600" dirty="0" smtClean="0"/>
              <a:t>Time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Slot</a:t>
            </a:r>
            <a:r>
              <a:rPr kumimoji="1" lang="zh-CN" altLang="en-US" sz="1600" dirty="0" smtClean="0"/>
              <a:t>的调度方式优化拥塞情况的时延和抖动</a:t>
            </a:r>
            <a:endParaRPr kumimoji="1" lang="en-US" altLang="zh-CN" sz="1600" dirty="0" smtClean="0"/>
          </a:p>
          <a:p>
            <a:pPr>
              <a:lnSpc>
                <a:spcPct val="100000"/>
              </a:lnSpc>
            </a:pPr>
            <a:endParaRPr kumimoji="1" lang="en-US" altLang="zh-CN" sz="2000" dirty="0" smtClean="0"/>
          </a:p>
          <a:p>
            <a:pPr>
              <a:lnSpc>
                <a:spcPct val="100000"/>
              </a:lnSpc>
            </a:pPr>
            <a:r>
              <a:rPr kumimoji="1" lang="zh-CN" altLang="en-US" sz="1800" dirty="0"/>
              <a:t>通过将三种低时延技术融合，来完成整体最优的低时延解决方案</a:t>
            </a:r>
            <a:endParaRPr kumimoji="1" lang="en-US" altLang="zh-CN" sz="1800" dirty="0"/>
          </a:p>
          <a:p>
            <a:pPr>
              <a:lnSpc>
                <a:spcPct val="100000"/>
              </a:lnSpc>
            </a:pPr>
            <a:endParaRPr kumimoji="1" lang="en-US" altLang="zh-CN" dirty="0" smtClean="0"/>
          </a:p>
          <a:p>
            <a:pPr>
              <a:lnSpc>
                <a:spcPct val="100000"/>
              </a:lnSpc>
            </a:pPr>
            <a:endParaRPr kumimoji="1" lang="en-US" altLang="zh-CN" dirty="0"/>
          </a:p>
          <a:p>
            <a:pPr>
              <a:lnSpc>
                <a:spcPct val="100000"/>
              </a:lnSpc>
            </a:pPr>
            <a:endParaRPr kumimoji="1"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24</a:t>
            </a:fld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39" y="2050745"/>
            <a:ext cx="7709775" cy="398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5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Security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5G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dirty="0" err="1" smtClean="0"/>
              <a:t>MACSec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r>
              <a:rPr kumimoji="1" lang="zh-CN" altLang="en-US" dirty="0" smtClean="0"/>
              <a:t>低时延，额外开销小于</a:t>
            </a:r>
            <a:r>
              <a:rPr kumimoji="1" lang="en-US" altLang="zh-CN" dirty="0" smtClean="0"/>
              <a:t>1us</a:t>
            </a:r>
            <a:endParaRPr kumimoji="1" lang="en-US" altLang="zh-CN" dirty="0"/>
          </a:p>
          <a:p>
            <a:pPr lvl="1">
              <a:lnSpc>
                <a:spcPct val="100000"/>
              </a:lnSpc>
            </a:pPr>
            <a:endParaRPr kumimoji="1" lang="en-US" altLang="zh-CN" dirty="0" smtClean="0"/>
          </a:p>
          <a:p>
            <a:pPr>
              <a:lnSpc>
                <a:spcPct val="100000"/>
              </a:lnSpc>
            </a:pPr>
            <a:r>
              <a:rPr kumimoji="1" lang="en-US" altLang="zh-CN" dirty="0" err="1" smtClean="0"/>
              <a:t>CloudSec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VXLAN</a:t>
            </a:r>
            <a:r>
              <a:rPr kumimoji="1" lang="zh-CN" altLang="en-US" dirty="0" smtClean="0"/>
              <a:t>或者</a:t>
            </a:r>
            <a:r>
              <a:rPr kumimoji="1" lang="en-US" altLang="zh-CN" dirty="0" smtClean="0"/>
              <a:t>Segment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Routing</a:t>
            </a:r>
            <a:r>
              <a:rPr kumimoji="1" lang="zh-CN" altLang="en-US" dirty="0" smtClean="0"/>
              <a:t>承载的报文进行加密</a:t>
            </a:r>
            <a:endParaRPr kumimoji="1" lang="en-US" altLang="zh-CN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 smtClean="0"/>
              <a:t>通过</a:t>
            </a:r>
            <a:r>
              <a:rPr kumimoji="1" lang="en-US" altLang="zh-CN" dirty="0" err="1" smtClean="0"/>
              <a:t>CloudSec</a:t>
            </a:r>
            <a:r>
              <a:rPr kumimoji="1" lang="zh-CN" altLang="en-US" dirty="0" smtClean="0"/>
              <a:t>可以透传三层网络，提供更强的灵活性</a:t>
            </a:r>
            <a:endParaRPr kumimoji="1" lang="en-US" altLang="zh-CN" dirty="0" smtClean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8624" y="1825625"/>
            <a:ext cx="4548752" cy="4351338"/>
          </a:xfrm>
          <a:prstGeom prst="rect">
            <a:avLst/>
          </a:prstGeom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207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85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盛科</a:t>
            </a:r>
            <a:r>
              <a:rPr kumimoji="1" lang="en-US" altLang="zh-CN" dirty="0" smtClean="0"/>
              <a:t>5G</a:t>
            </a:r>
            <a:r>
              <a:rPr kumimoji="1" lang="zh-CN" altLang="en-US" dirty="0" smtClean="0"/>
              <a:t>整体规划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869" y="1742220"/>
            <a:ext cx="6855025" cy="451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交换芯片总览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4</a:t>
            </a:fld>
            <a:endParaRPr kumimoji="1" lang="zh-CN" altLang="en-US"/>
          </a:p>
        </p:txBody>
      </p:sp>
      <p:graphicFrame>
        <p:nvGraphicFramePr>
          <p:cNvPr id="9" name="内容占位符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589513"/>
              </p:ext>
            </p:extLst>
          </p:nvPr>
        </p:nvGraphicFramePr>
        <p:xfrm>
          <a:off x="1727639" y="1734204"/>
          <a:ext cx="8740664" cy="429039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849994"/>
                <a:gridCol w="2177051"/>
                <a:gridCol w="2137105"/>
                <a:gridCol w="2576514"/>
              </a:tblGrid>
              <a:tr h="3900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Duet2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TsingMa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GG2</a:t>
                      </a:r>
                      <a:endParaRPr lang="zh-CN" altLang="en-US" dirty="0"/>
                    </a:p>
                  </a:txBody>
                  <a:tcPr/>
                </a:tc>
              </a:tr>
              <a:tr h="39003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SerDes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39003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28G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SerDes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32</a:t>
                      </a:r>
                      <a:endParaRPr lang="zh-CN" altLang="en-US" dirty="0"/>
                    </a:p>
                  </a:txBody>
                  <a:tcPr/>
                </a:tc>
              </a:tr>
              <a:tr h="39003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56G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SerDes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48</a:t>
                      </a:r>
                      <a:endParaRPr lang="zh-CN" altLang="en-US" dirty="0"/>
                    </a:p>
                  </a:txBody>
                  <a:tcPr/>
                </a:tc>
              </a:tr>
              <a:tr h="39003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Performance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600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MPPS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600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MPPS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BPPS/1.5BPPS</a:t>
                      </a:r>
                      <a:endParaRPr lang="zh-CN" altLang="en-US" dirty="0"/>
                    </a:p>
                  </a:txBody>
                  <a:tcPr/>
                </a:tc>
              </a:tr>
              <a:tr h="39003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Route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Table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32K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128K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1M</a:t>
                      </a:r>
                      <a:endParaRPr lang="zh-CN" altLang="en-US" dirty="0"/>
                    </a:p>
                  </a:txBody>
                  <a:tcPr/>
                </a:tc>
              </a:tr>
              <a:tr h="39003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Buffer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4MB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9MB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40MB</a:t>
                      </a:r>
                      <a:endParaRPr lang="zh-CN" altLang="en-US" dirty="0"/>
                    </a:p>
                  </a:txBody>
                  <a:tcPr/>
                </a:tc>
              </a:tr>
              <a:tr h="39003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Cut-Through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Support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Support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Support</a:t>
                      </a:r>
                      <a:endParaRPr lang="zh-CN" altLang="en-US" dirty="0"/>
                    </a:p>
                  </a:txBody>
                  <a:tcPr/>
                </a:tc>
              </a:tr>
              <a:tr h="39003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TSN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Support</a:t>
                      </a:r>
                      <a:endParaRPr lang="zh-CN" altLang="en-US" dirty="0"/>
                    </a:p>
                  </a:txBody>
                  <a:tcPr/>
                </a:tc>
              </a:tr>
              <a:tr h="39003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Flex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Ethernet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Jupiter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Jupiter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Integrate</a:t>
                      </a:r>
                      <a:endParaRPr lang="zh-CN" altLang="en-US" dirty="0"/>
                    </a:p>
                  </a:txBody>
                  <a:tcPr/>
                </a:tc>
              </a:tr>
              <a:tr h="390036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MACSec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100G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Centralize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baseline="0" dirty="0" smtClean="0"/>
                        <a:t>Centralize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T</a:t>
                      </a:r>
                      <a:r>
                        <a:rPr lang="en-US" altLang="zh-CN" baseline="0" dirty="0" err="1" smtClean="0"/>
                        <a:t>bps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Capability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4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Jupiter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Flex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Ethernet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PHY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Physical Facts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x 25G </a:t>
            </a:r>
            <a:r>
              <a:rPr lang="en-US" altLang="zh-CN" dirty="0" smtClean="0"/>
              <a:t>SerDes </a:t>
            </a:r>
            <a:r>
              <a:rPr lang="zh-CN" altLang="en-US" dirty="0"/>
              <a:t>连接交换芯片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通过</a:t>
            </a:r>
            <a:r>
              <a:rPr lang="en-US" altLang="zh-CN" dirty="0"/>
              <a:t>Mux/</a:t>
            </a:r>
            <a:r>
              <a:rPr lang="en-US" altLang="zh-CN" dirty="0" err="1"/>
              <a:t>DeMux</a:t>
            </a:r>
            <a:r>
              <a:rPr lang="zh-CN" altLang="en-US" dirty="0"/>
              <a:t>技术和交换芯片</a:t>
            </a:r>
            <a:r>
              <a:rPr lang="zh-CN" altLang="en-US" dirty="0" smtClean="0"/>
              <a:t>连接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 smtClean="0"/>
              <a:t>Flex</a:t>
            </a:r>
            <a:r>
              <a:rPr lang="zh-CN" altLang="en-US" dirty="0" smtClean="0"/>
              <a:t> </a:t>
            </a:r>
            <a:r>
              <a:rPr lang="en-US" altLang="zh-CN" dirty="0" smtClean="0"/>
              <a:t>Ethernet</a:t>
            </a:r>
            <a:r>
              <a:rPr lang="zh-CN" altLang="en-US" dirty="0" smtClean="0"/>
              <a:t> </a:t>
            </a:r>
            <a:r>
              <a:rPr lang="en-US" altLang="zh-CN" dirty="0"/>
              <a:t>4 * 50G, 2 x 100G, 1 x 200G</a:t>
            </a:r>
          </a:p>
          <a:p>
            <a:pPr lvl="1"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Typical Form Factors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颗粒度</a:t>
            </a:r>
            <a:r>
              <a:rPr lang="en-US" altLang="zh-CN" dirty="0" smtClean="0"/>
              <a:t>5G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 smtClean="0"/>
              <a:t>支持</a:t>
            </a:r>
            <a:r>
              <a:rPr lang="en-US" altLang="zh-CN" dirty="0" smtClean="0"/>
              <a:t>32</a:t>
            </a:r>
            <a:r>
              <a:rPr lang="zh-CN" altLang="en-US" dirty="0" smtClean="0"/>
              <a:t>个</a:t>
            </a:r>
            <a:r>
              <a:rPr lang="en-US" altLang="zh-CN" dirty="0"/>
              <a:t>Client</a:t>
            </a:r>
          </a:p>
          <a:p>
            <a:pPr lvl="1"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增强特性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支持</a:t>
            </a:r>
            <a:r>
              <a:rPr lang="en-US" altLang="zh-CN" dirty="0" err="1"/>
              <a:t>MACSec</a:t>
            </a:r>
            <a:r>
              <a:rPr lang="zh-CN" altLang="en-US" dirty="0"/>
              <a:t>加密</a:t>
            </a:r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072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40351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598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低时延技术总览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 smtClean="0"/>
              <a:t>Cut-Through</a:t>
            </a:r>
          </a:p>
          <a:p>
            <a:pPr lvl="1">
              <a:lnSpc>
                <a:spcPct val="120000"/>
              </a:lnSpc>
            </a:pPr>
            <a:r>
              <a:rPr kumimoji="1" lang="en-US" altLang="zh-CN" dirty="0" smtClean="0"/>
              <a:t>Cut-through</a:t>
            </a:r>
            <a:r>
              <a:rPr kumimoji="1" lang="zh-CN" altLang="en-US" dirty="0" smtClean="0"/>
              <a:t> 是芯片底层时延优化技术，报文字节流并不感知，不存在互通问题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en-US" altLang="zh-CN" dirty="0" smtClean="0"/>
              <a:t>Cut-through</a:t>
            </a:r>
            <a:r>
              <a:rPr kumimoji="1" lang="zh-CN" altLang="en-US" dirty="0" smtClean="0"/>
              <a:t> 是数据中心常见的低时延优化技术</a:t>
            </a:r>
            <a:endParaRPr kumimoji="1" lang="en-US" altLang="zh-CN" dirty="0" smtClean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en-US" altLang="zh-CN" dirty="0" smtClean="0"/>
              <a:t>TSN</a:t>
            </a:r>
          </a:p>
          <a:p>
            <a:pPr lvl="1">
              <a:lnSpc>
                <a:spcPct val="120000"/>
              </a:lnSpc>
            </a:pPr>
            <a:r>
              <a:rPr kumimoji="1" lang="en-US" altLang="zh-CN" dirty="0" smtClean="0"/>
              <a:t>TSN</a:t>
            </a:r>
            <a:r>
              <a:rPr kumimoji="1" lang="zh-CN" altLang="en-US" dirty="0" smtClean="0"/>
              <a:t>前身是工业交换的标准，主要服务于电力，工业等对时间异常敏感的网络，典型的形态通常是</a:t>
            </a:r>
            <a:r>
              <a:rPr kumimoji="1" lang="en-US" altLang="zh-CN" dirty="0" smtClean="0"/>
              <a:t>24x1G+4x10G</a:t>
            </a:r>
            <a:r>
              <a:rPr kumimoji="1" lang="zh-CN" altLang="en-US" dirty="0" smtClean="0"/>
              <a:t>的低密度千兆交换机</a:t>
            </a:r>
            <a:endParaRPr kumimoji="1" lang="en-US" altLang="zh-CN" dirty="0" smtClean="0"/>
          </a:p>
          <a:p>
            <a:pPr lvl="1">
              <a:lnSpc>
                <a:spcPct val="120000"/>
              </a:lnSpc>
            </a:pP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5G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TSN</a:t>
            </a:r>
            <a:r>
              <a:rPr kumimoji="1" lang="zh-CN" altLang="en-US" dirty="0" smtClean="0"/>
              <a:t>中主要使用</a:t>
            </a:r>
            <a:r>
              <a:rPr kumimoji="1" lang="en-US" altLang="zh-CN" dirty="0" smtClean="0"/>
              <a:t>Preemption</a:t>
            </a:r>
            <a:r>
              <a:rPr kumimoji="1" lang="zh-CN" altLang="en-US" dirty="0" smtClean="0"/>
              <a:t>功能，保证高优先级任务的低时延和低抖动</a:t>
            </a:r>
            <a:endParaRPr kumimoji="1" lang="en-US" altLang="zh-CN" dirty="0" smtClean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en-US" altLang="zh-CN" dirty="0" smtClean="0"/>
              <a:t>Flex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Ethernet</a:t>
            </a:r>
          </a:p>
          <a:p>
            <a:pPr lvl="1">
              <a:lnSpc>
                <a:spcPct val="120000"/>
              </a:lnSpc>
            </a:pPr>
            <a:r>
              <a:rPr kumimoji="1" lang="en-US" altLang="zh-CN" dirty="0" smtClean="0"/>
              <a:t>Flex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Ethernet</a:t>
            </a:r>
            <a:r>
              <a:rPr kumimoji="1" lang="zh-CN" altLang="en-US" dirty="0" smtClean="0"/>
              <a:t>是新兴技术，通过硬管道的方式来保证低时延，一定程度上牺牲</a:t>
            </a:r>
            <a:r>
              <a:rPr kumimoji="1" lang="en-US" altLang="zh-CN" dirty="0" smtClean="0"/>
              <a:t>Ethernet</a:t>
            </a:r>
            <a:r>
              <a:rPr kumimoji="1" lang="zh-CN" altLang="en-US" dirty="0" smtClean="0"/>
              <a:t>统计复用的优点</a:t>
            </a:r>
            <a:endParaRPr kumimoji="1"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3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Cut-Though</a:t>
            </a:r>
            <a:r>
              <a:rPr kumimoji="1" lang="zh-CN" altLang="en-US" dirty="0" smtClean="0"/>
              <a:t>技术背景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7472" y="4245310"/>
            <a:ext cx="10597055" cy="186772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2400" dirty="0" smtClean="0"/>
              <a:t>交换芯片的转发时延可以分为三大块</a:t>
            </a:r>
            <a:endParaRPr kumimoji="1" lang="en-US" altLang="zh-CN" sz="2400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2000" dirty="0" smtClean="0"/>
              <a:t>端口收发能力，当前通常考虑</a:t>
            </a:r>
            <a:r>
              <a:rPr kumimoji="1" lang="en-US" altLang="zh-CN" sz="2000" dirty="0" smtClean="0"/>
              <a:t>10G</a:t>
            </a:r>
            <a:r>
              <a:rPr kumimoji="1" lang="zh-CN" altLang="en-US" sz="2000" dirty="0" smtClean="0"/>
              <a:t>以上的端口时延，包括</a:t>
            </a:r>
            <a:r>
              <a:rPr kumimoji="1" lang="en-US" altLang="zh-CN" sz="2000" dirty="0" smtClean="0"/>
              <a:t>10G/25G/50G/100G</a:t>
            </a:r>
            <a:r>
              <a:rPr kumimoji="1" lang="zh-CN" altLang="en-US" sz="2000" dirty="0" smtClean="0"/>
              <a:t>等</a:t>
            </a:r>
            <a:endParaRPr kumimoji="1" lang="en-US" altLang="zh-CN" sz="2000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2000" dirty="0" smtClean="0"/>
              <a:t>逻辑处理流程，进行简单的</a:t>
            </a:r>
            <a:r>
              <a:rPr kumimoji="1" lang="en-US" altLang="zh-CN" sz="2000" dirty="0" smtClean="0"/>
              <a:t>L2</a:t>
            </a:r>
            <a:r>
              <a:rPr kumimoji="1" lang="zh-CN" altLang="en-US" sz="2000" dirty="0" smtClean="0"/>
              <a:t>对比</a:t>
            </a:r>
            <a:r>
              <a:rPr kumimoji="1" lang="en-US" altLang="zh-CN" sz="2000" dirty="0" smtClean="0"/>
              <a:t>MPLS</a:t>
            </a:r>
            <a:r>
              <a:rPr kumimoji="1" lang="zh-CN" altLang="en-US" sz="2000" dirty="0" smtClean="0"/>
              <a:t>，</a:t>
            </a:r>
            <a:r>
              <a:rPr kumimoji="1" lang="en-US" altLang="zh-CN" sz="2000" dirty="0" smtClean="0"/>
              <a:t>VXLAN</a:t>
            </a:r>
            <a:r>
              <a:rPr kumimoji="1" lang="zh-CN" altLang="en-US" sz="2000" dirty="0" smtClean="0"/>
              <a:t>复杂处理，时延上有一定的差异，但都在</a:t>
            </a:r>
            <a:r>
              <a:rPr kumimoji="1" lang="en-US" altLang="zh-CN" sz="2000" dirty="0" smtClean="0"/>
              <a:t>100ns</a:t>
            </a:r>
            <a:r>
              <a:rPr kumimoji="1" lang="zh-CN" altLang="en-US" sz="2000" dirty="0" smtClean="0"/>
              <a:t>以内</a:t>
            </a:r>
            <a:endParaRPr kumimoji="1" lang="en-US" altLang="zh-CN" sz="2000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2000" dirty="0" smtClean="0"/>
              <a:t>缓存调度，消耗的时间和包长成正比，盛科的</a:t>
            </a:r>
            <a:r>
              <a:rPr kumimoji="1" lang="zh-CN" altLang="en-US" dirty="0"/>
              <a:t>转发</a:t>
            </a:r>
            <a:r>
              <a:rPr kumimoji="1" lang="zh-CN" altLang="en-US" sz="2000" dirty="0" smtClean="0"/>
              <a:t>架构</a:t>
            </a:r>
            <a:r>
              <a:rPr kumimoji="1" lang="en-US" altLang="zh-CN" sz="2000" dirty="0" smtClean="0"/>
              <a:t>1000</a:t>
            </a:r>
            <a:r>
              <a:rPr kumimoji="1" lang="zh-CN" altLang="en-US" sz="2000" dirty="0" smtClean="0"/>
              <a:t>字节需要</a:t>
            </a:r>
            <a:r>
              <a:rPr kumimoji="1" lang="en-US" altLang="zh-CN" sz="2000" dirty="0" smtClean="0"/>
              <a:t>1us</a:t>
            </a:r>
            <a:r>
              <a:rPr kumimoji="1" lang="zh-CN" altLang="en-US" sz="2000" dirty="0" smtClean="0"/>
              <a:t>左右</a:t>
            </a:r>
            <a:endParaRPr kumimoji="1" lang="en-US" altLang="zh-CN" sz="2000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kumimoji="1" lang="en-US" altLang="zh-CN" sz="2000" dirty="0" smtClean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11113" y="1669761"/>
            <a:ext cx="7769772" cy="2364196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477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Cut-Though</a:t>
            </a:r>
            <a:r>
              <a:rPr kumimoji="1" lang="zh-CN" altLang="en-US" dirty="0" smtClean="0"/>
              <a:t>技术方案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7472" y="4245310"/>
            <a:ext cx="10597055" cy="186772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sz="2400" dirty="0" smtClean="0"/>
              <a:t>Cut-Through</a:t>
            </a:r>
            <a:r>
              <a:rPr kumimoji="1" lang="zh-CN" altLang="en-US" sz="2400" dirty="0" smtClean="0"/>
              <a:t>主要缩减</a:t>
            </a:r>
            <a:r>
              <a:rPr kumimoji="1" lang="zh-CN" altLang="en-US" sz="2400" dirty="0"/>
              <a:t>了缓存调度的</a:t>
            </a:r>
            <a:r>
              <a:rPr kumimoji="1" lang="zh-CN" altLang="en-US" sz="2400" dirty="0" smtClean="0"/>
              <a:t>时间</a:t>
            </a:r>
            <a:endParaRPr kumimoji="1" lang="en-US" altLang="zh-CN" sz="240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sz="2400" dirty="0" smtClean="0"/>
              <a:t>Cut-Through</a:t>
            </a:r>
            <a:r>
              <a:rPr kumimoji="1" lang="zh-CN" altLang="en-US" sz="2400" dirty="0" smtClean="0"/>
              <a:t>将报文砍成了两段，包头为</a:t>
            </a:r>
            <a:r>
              <a:rPr kumimoji="1" lang="en-US" altLang="zh-CN" sz="2400" dirty="0" smtClean="0"/>
              <a:t>144</a:t>
            </a:r>
            <a:r>
              <a:rPr kumimoji="1" lang="zh-CN" altLang="en-US" sz="2400" dirty="0" smtClean="0"/>
              <a:t>字节，另外的部分为数据部分</a:t>
            </a:r>
            <a:endParaRPr kumimoji="1" lang="en-US" altLang="zh-CN" sz="2400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sz="2000" dirty="0" smtClean="0"/>
              <a:t>144</a:t>
            </a:r>
            <a:r>
              <a:rPr kumimoji="1" lang="zh-CN" altLang="en-US" sz="2000" dirty="0" smtClean="0"/>
              <a:t>个字节满足</a:t>
            </a:r>
            <a:r>
              <a:rPr kumimoji="1" lang="en-US" altLang="zh-CN" sz="2000" dirty="0" smtClean="0"/>
              <a:t>L2,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L3,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MPLS,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VXLAN</a:t>
            </a:r>
            <a:r>
              <a:rPr kumimoji="1" lang="zh-CN" altLang="en-US" sz="2000" dirty="0" smtClean="0"/>
              <a:t>所有业务需求，用于逻辑处理流程</a:t>
            </a:r>
            <a:endParaRPr kumimoji="1" lang="en-US" altLang="zh-CN" sz="2000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2000" dirty="0" smtClean="0"/>
              <a:t>后续的数据根据前</a:t>
            </a:r>
            <a:r>
              <a:rPr kumimoji="1" lang="en-US" altLang="zh-CN" sz="2000" dirty="0" smtClean="0"/>
              <a:t>144</a:t>
            </a:r>
            <a:r>
              <a:rPr kumimoji="1" lang="zh-CN" altLang="en-US" sz="2000" dirty="0" smtClean="0"/>
              <a:t>字节的结果进行转发， 后面数据根据包头查表结果转发</a:t>
            </a:r>
            <a:endParaRPr kumimoji="1" lang="en-US" altLang="zh-CN" sz="200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kumimoji="1" lang="en-US" altLang="zh-CN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2400" dirty="0" smtClean="0"/>
              <a:t>该</a:t>
            </a:r>
            <a:r>
              <a:rPr kumimoji="1" lang="zh-CN" altLang="en-US" sz="2400" dirty="0"/>
              <a:t>方法将缓存调度的时间依赖于包长变为固定的</a:t>
            </a:r>
            <a:r>
              <a:rPr kumimoji="1" lang="en-US" altLang="zh-CN" sz="2400" dirty="0"/>
              <a:t>144</a:t>
            </a:r>
            <a:r>
              <a:rPr kumimoji="1" lang="zh-CN" altLang="en-US" sz="2400" dirty="0"/>
              <a:t>字节</a:t>
            </a:r>
            <a:endParaRPr kumimoji="1" lang="en-US" altLang="zh-CN" sz="2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kumimoji="1" lang="en-US" altLang="zh-CN" sz="24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kumimoji="1" lang="en-US" altLang="zh-CN" sz="2000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kumimoji="1" lang="en-US" altLang="zh-CN" sz="2000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Centec Networks © 2017. All rights reserved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21BF-7EF4-2048-A770-7C17CF47FAFE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80" y="1548312"/>
            <a:ext cx="7404100" cy="25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1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entec-5G-Str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Centec-5G-Strage</Template>
  <TotalTime>4750</TotalTime>
  <Words>1550</Words>
  <Application>Microsoft Macintosh PowerPoint</Application>
  <PresentationFormat>宽屏</PresentationFormat>
  <Paragraphs>245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DengXian</vt:lpstr>
      <vt:lpstr>DengXian Light</vt:lpstr>
      <vt:lpstr>Mangal</vt:lpstr>
      <vt:lpstr>Arial</vt:lpstr>
      <vt:lpstr>Centec-5G-Strage</vt:lpstr>
      <vt:lpstr>Centec 5G Strategic</vt:lpstr>
      <vt:lpstr>目录</vt:lpstr>
      <vt:lpstr>盛科5G整体规划</vt:lpstr>
      <vt:lpstr>交换芯片总览</vt:lpstr>
      <vt:lpstr>Jupiter - Flex Ethernet PHY</vt:lpstr>
      <vt:lpstr>目录</vt:lpstr>
      <vt:lpstr>低时延技术总览</vt:lpstr>
      <vt:lpstr>Cut-Though技术背景</vt:lpstr>
      <vt:lpstr>Cut-Though技术方案</vt:lpstr>
      <vt:lpstr>Cut-Through时延优化</vt:lpstr>
      <vt:lpstr>VPWS和VXLAN的时延</vt:lpstr>
      <vt:lpstr>Cut-Through 对CRC的影响</vt:lpstr>
      <vt:lpstr>拥塞对CRC的影响</vt:lpstr>
      <vt:lpstr>拥塞时延情况(背景流1518字节)</vt:lpstr>
      <vt:lpstr>Cut-Through 总结</vt:lpstr>
      <vt:lpstr>TSN (Time sensitive network) 背景介绍 </vt:lpstr>
      <vt:lpstr>TSN的Preemption</vt:lpstr>
      <vt:lpstr>TSN的优缺点</vt:lpstr>
      <vt:lpstr>TSN的应用场景</vt:lpstr>
      <vt:lpstr>Flex Ethernet</vt:lpstr>
      <vt:lpstr>三种低时延解决方案对比</vt:lpstr>
      <vt:lpstr>目录</vt:lpstr>
      <vt:lpstr>接入设备的集中式板卡（20G-400G）</vt:lpstr>
      <vt:lpstr>GoldenGate2 </vt:lpstr>
      <vt:lpstr>Security in 5G</vt:lpstr>
      <vt:lpstr>PowerPoint 演示文稿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GoldenGate2</dc:title>
  <dc:creator>Wei Cheng</dc:creator>
  <cp:lastModifiedBy>Wei Cheng</cp:lastModifiedBy>
  <cp:revision>754</cp:revision>
  <dcterms:created xsi:type="dcterms:W3CDTF">2017-11-21T15:41:00Z</dcterms:created>
  <dcterms:modified xsi:type="dcterms:W3CDTF">2018-01-09T16:42:15Z</dcterms:modified>
</cp:coreProperties>
</file>